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14" r:id="rId2"/>
    <p:sldMasterId id="2147483726" r:id="rId3"/>
    <p:sldMasterId id="2147483750" r:id="rId4"/>
    <p:sldMasterId id="2147483762" r:id="rId5"/>
    <p:sldMasterId id="2147483774" r:id="rId6"/>
    <p:sldMasterId id="2147483786" r:id="rId7"/>
    <p:sldMasterId id="2147483810" r:id="rId8"/>
    <p:sldMasterId id="2147483822" r:id="rId9"/>
    <p:sldMasterId id="2147483834" r:id="rId10"/>
    <p:sldMasterId id="2147483858" r:id="rId11"/>
  </p:sldMasterIdLst>
  <p:notesMasterIdLst>
    <p:notesMasterId r:id="rId49"/>
  </p:notesMasterIdLst>
  <p:handoutMasterIdLst>
    <p:handoutMasterId r:id="rId50"/>
  </p:handoutMasterIdLst>
  <p:sldIdLst>
    <p:sldId id="413" r:id="rId12"/>
    <p:sldId id="409" r:id="rId13"/>
    <p:sldId id="425" r:id="rId14"/>
    <p:sldId id="426" r:id="rId15"/>
    <p:sldId id="427" r:id="rId16"/>
    <p:sldId id="428" r:id="rId17"/>
    <p:sldId id="404" r:id="rId18"/>
    <p:sldId id="372" r:id="rId19"/>
    <p:sldId id="403" r:id="rId20"/>
    <p:sldId id="374" r:id="rId21"/>
    <p:sldId id="376" r:id="rId22"/>
    <p:sldId id="399" r:id="rId23"/>
    <p:sldId id="400" r:id="rId24"/>
    <p:sldId id="401" r:id="rId25"/>
    <p:sldId id="402" r:id="rId26"/>
    <p:sldId id="405" r:id="rId27"/>
    <p:sldId id="377" r:id="rId28"/>
    <p:sldId id="378" r:id="rId29"/>
    <p:sldId id="396" r:id="rId30"/>
    <p:sldId id="379" r:id="rId31"/>
    <p:sldId id="395" r:id="rId32"/>
    <p:sldId id="398" r:id="rId33"/>
    <p:sldId id="386" r:id="rId34"/>
    <p:sldId id="387" r:id="rId35"/>
    <p:sldId id="388" r:id="rId36"/>
    <p:sldId id="393" r:id="rId37"/>
    <p:sldId id="394" r:id="rId38"/>
    <p:sldId id="389" r:id="rId39"/>
    <p:sldId id="429" r:id="rId40"/>
    <p:sldId id="391" r:id="rId41"/>
    <p:sldId id="397" r:id="rId42"/>
    <p:sldId id="392" r:id="rId43"/>
    <p:sldId id="423" r:id="rId44"/>
    <p:sldId id="414" r:id="rId45"/>
    <p:sldId id="407" r:id="rId46"/>
    <p:sldId id="417" r:id="rId47"/>
    <p:sldId id="416" r:id="rId48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64D06-8994-499F-A5A4-7A45E490C159}" v="90" dt="2019-10-23T02:14:13.925"/>
    <p1510:client id="{A40134C5-CB2A-4CAC-84C1-C4815F0CFA8F}" v="776" dt="2019-10-23T03:01:22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0205" autoAdjust="0"/>
    <p:restoredTop sz="94660"/>
  </p:normalViewPr>
  <p:slideViewPr>
    <p:cSldViewPr>
      <p:cViewPr>
        <p:scale>
          <a:sx n="100" d="100"/>
          <a:sy n="100" d="100"/>
        </p:scale>
        <p:origin x="-72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A40134C5-CB2A-4CAC-84C1-C4815F0CFA8F}"/>
    <pc:docChg chg="addSld modSld">
      <pc:chgData name="" userId="" providerId="" clId="Web-{A40134C5-CB2A-4CAC-84C1-C4815F0CFA8F}" dt="2019-10-23T03:01:22.923" v="767" actId="20577"/>
      <pc:docMkLst>
        <pc:docMk/>
      </pc:docMkLst>
      <pc:sldChg chg="addSp delSp modSp">
        <pc:chgData name="" userId="" providerId="" clId="Web-{A40134C5-CB2A-4CAC-84C1-C4815F0CFA8F}" dt="2019-10-23T02:19:09.020" v="97" actId="14100"/>
        <pc:sldMkLst>
          <pc:docMk/>
          <pc:sldMk cId="1794652169" sldId="258"/>
        </pc:sldMkLst>
        <pc:spChg chg="del mod">
          <ac:chgData name="" userId="" providerId="" clId="Web-{A40134C5-CB2A-4CAC-84C1-C4815F0CFA8F}" dt="2019-10-23T02:16:01.863" v="6"/>
          <ac:spMkLst>
            <pc:docMk/>
            <pc:sldMk cId="1794652169" sldId="258"/>
            <ac:spMk id="2" creationId="{00000000-0000-0000-0000-000000000000}"/>
          </ac:spMkLst>
        </pc:spChg>
        <pc:spChg chg="add mod">
          <ac:chgData name="" userId="" providerId="" clId="Web-{A40134C5-CB2A-4CAC-84C1-C4815F0CFA8F}" dt="2019-10-23T02:19:09.020" v="97" actId="14100"/>
          <ac:spMkLst>
            <pc:docMk/>
            <pc:sldMk cId="1794652169" sldId="258"/>
            <ac:spMk id="7" creationId="{48F3D4D5-FD32-44B9-83AC-F993C70EA78A}"/>
          </ac:spMkLst>
        </pc:spChg>
      </pc:sldChg>
      <pc:sldChg chg="modSp">
        <pc:chgData name="" userId="" providerId="" clId="Web-{A40134C5-CB2A-4CAC-84C1-C4815F0CFA8F}" dt="2019-10-23T02:48:09.265" v="681" actId="20577"/>
        <pc:sldMkLst>
          <pc:docMk/>
          <pc:sldMk cId="1079925876" sldId="311"/>
        </pc:sldMkLst>
        <pc:spChg chg="mod">
          <ac:chgData name="" userId="" providerId="" clId="Web-{A40134C5-CB2A-4CAC-84C1-C4815F0CFA8F}" dt="2019-10-23T02:21:04.992" v="128" actId="20577"/>
          <ac:spMkLst>
            <pc:docMk/>
            <pc:sldMk cId="1079925876" sldId="311"/>
            <ac:spMk id="26625" creationId="{00000000-0000-0000-0000-000000000000}"/>
          </ac:spMkLst>
        </pc:spChg>
        <pc:spChg chg="mod">
          <ac:chgData name="" userId="" providerId="" clId="Web-{A40134C5-CB2A-4CAC-84C1-C4815F0CFA8F}" dt="2019-10-23T02:48:09.265" v="681" actId="20577"/>
          <ac:spMkLst>
            <pc:docMk/>
            <pc:sldMk cId="1079925876" sldId="311"/>
            <ac:spMk id="26626" creationId="{00000000-0000-0000-0000-000000000000}"/>
          </ac:spMkLst>
        </pc:spChg>
      </pc:sldChg>
      <pc:sldChg chg="modSp">
        <pc:chgData name="" userId="" providerId="" clId="Web-{A40134C5-CB2A-4CAC-84C1-C4815F0CFA8F}" dt="2019-10-23T02:48:00.640" v="678" actId="20577"/>
        <pc:sldMkLst>
          <pc:docMk/>
          <pc:sldMk cId="1079925876" sldId="343"/>
        </pc:sldMkLst>
        <pc:spChg chg="mod">
          <ac:chgData name="" userId="" providerId="" clId="Web-{A40134C5-CB2A-4CAC-84C1-C4815F0CFA8F}" dt="2019-10-23T02:21:11.289" v="131" actId="20577"/>
          <ac:spMkLst>
            <pc:docMk/>
            <pc:sldMk cId="1079925876" sldId="343"/>
            <ac:spMk id="26625" creationId="{00000000-0000-0000-0000-000000000000}"/>
          </ac:spMkLst>
        </pc:spChg>
        <pc:spChg chg="mod">
          <ac:chgData name="" userId="" providerId="" clId="Web-{A40134C5-CB2A-4CAC-84C1-C4815F0CFA8F}" dt="2019-10-23T02:48:00.640" v="678" actId="20577"/>
          <ac:spMkLst>
            <pc:docMk/>
            <pc:sldMk cId="1079925876" sldId="343"/>
            <ac:spMk id="26626" creationId="{00000000-0000-0000-0000-000000000000}"/>
          </ac:spMkLst>
        </pc:spChg>
      </pc:sldChg>
      <pc:sldChg chg="modSp">
        <pc:chgData name="" userId="" providerId="" clId="Web-{A40134C5-CB2A-4CAC-84C1-C4815F0CFA8F}" dt="2019-10-23T02:50:19.843" v="701" actId="20577"/>
        <pc:sldMkLst>
          <pc:docMk/>
          <pc:sldMk cId="0" sldId="347"/>
        </pc:sldMkLst>
        <pc:spChg chg="mod">
          <ac:chgData name="" userId="" providerId="" clId="Web-{A40134C5-CB2A-4CAC-84C1-C4815F0CFA8F}" dt="2019-10-23T02:50:09.031" v="696" actId="20577"/>
          <ac:spMkLst>
            <pc:docMk/>
            <pc:sldMk cId="0" sldId="347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37:39.761" v="561" actId="20577"/>
          <ac:spMkLst>
            <pc:docMk/>
            <pc:sldMk cId="0" sldId="347"/>
            <ac:spMk id="7" creationId="{00000000-0000-0000-0000-000000000000}"/>
          </ac:spMkLst>
        </pc:spChg>
        <pc:graphicFrameChg chg="modGraphic">
          <ac:chgData name="" userId="" providerId="" clId="Web-{A40134C5-CB2A-4CAC-84C1-C4815F0CFA8F}" dt="2019-10-23T02:50:19.843" v="701" actId="20577"/>
          <ac:graphicFrameMkLst>
            <pc:docMk/>
            <pc:sldMk cId="0" sldId="347"/>
            <ac:graphicFrameMk id="4" creationId="{00000000-0000-0000-0000-000000000000}"/>
          </ac:graphicFrameMkLst>
        </pc:graphicFrameChg>
      </pc:sldChg>
      <pc:sldChg chg="modSp">
        <pc:chgData name="" userId="" providerId="" clId="Web-{A40134C5-CB2A-4CAC-84C1-C4815F0CFA8F}" dt="2019-10-23T02:56:31.157" v="760" actId="20577"/>
        <pc:sldMkLst>
          <pc:docMk/>
          <pc:sldMk cId="0" sldId="348"/>
        </pc:sldMkLst>
        <pc:spChg chg="mod">
          <ac:chgData name="" userId="" providerId="" clId="Web-{A40134C5-CB2A-4CAC-84C1-C4815F0CFA8F}" dt="2019-10-23T02:56:31.157" v="760" actId="20577"/>
          <ac:spMkLst>
            <pc:docMk/>
            <pc:sldMk cId="0" sldId="348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38:42.370" v="567" actId="20577"/>
          <ac:spMkLst>
            <pc:docMk/>
            <pc:sldMk cId="0" sldId="348"/>
            <ac:spMk id="7" creationId="{00000000-0000-0000-0000-000000000000}"/>
          </ac:spMkLst>
        </pc:spChg>
      </pc:sldChg>
      <pc:sldChg chg="modSp">
        <pc:chgData name="" userId="" providerId="" clId="Web-{A40134C5-CB2A-4CAC-84C1-C4815F0CFA8F}" dt="2019-10-23T02:56:21.360" v="757" actId="20577"/>
        <pc:sldMkLst>
          <pc:docMk/>
          <pc:sldMk cId="0" sldId="349"/>
        </pc:sldMkLst>
        <pc:spChg chg="mod">
          <ac:chgData name="" userId="" providerId="" clId="Web-{A40134C5-CB2A-4CAC-84C1-C4815F0CFA8F}" dt="2019-10-23T02:56:21.360" v="757" actId="20577"/>
          <ac:spMkLst>
            <pc:docMk/>
            <pc:sldMk cId="0" sldId="349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38:09.261" v="565" actId="14100"/>
          <ac:spMkLst>
            <pc:docMk/>
            <pc:sldMk cId="0" sldId="349"/>
            <ac:spMk id="7" creationId="{00000000-0000-0000-0000-000000000000}"/>
          </ac:spMkLst>
        </pc:spChg>
      </pc:sldChg>
      <pc:sldChg chg="modSp">
        <pc:chgData name="" userId="" providerId="" clId="Web-{A40134C5-CB2A-4CAC-84C1-C4815F0CFA8F}" dt="2019-10-23T02:56:44.298" v="763" actId="20577"/>
        <pc:sldMkLst>
          <pc:docMk/>
          <pc:sldMk cId="0" sldId="350"/>
        </pc:sldMkLst>
        <pc:spChg chg="mod">
          <ac:chgData name="" userId="" providerId="" clId="Web-{A40134C5-CB2A-4CAC-84C1-C4815F0CFA8F}" dt="2019-10-23T02:56:44.298" v="763" actId="20577"/>
          <ac:spMkLst>
            <pc:docMk/>
            <pc:sldMk cId="0" sldId="350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39:43.245" v="588" actId="20577"/>
          <ac:spMkLst>
            <pc:docMk/>
            <pc:sldMk cId="0" sldId="350"/>
            <ac:spMk id="7" creationId="{00000000-0000-0000-0000-000000000000}"/>
          </ac:spMkLst>
        </pc:spChg>
      </pc:sldChg>
      <pc:sldChg chg="modSp">
        <pc:chgData name="" userId="" providerId="" clId="Web-{A40134C5-CB2A-4CAC-84C1-C4815F0CFA8F}" dt="2019-10-23T02:56:58.891" v="766" actId="20577"/>
        <pc:sldMkLst>
          <pc:docMk/>
          <pc:sldMk cId="0" sldId="352"/>
        </pc:sldMkLst>
        <pc:spChg chg="mod">
          <ac:chgData name="" userId="" providerId="" clId="Web-{A40134C5-CB2A-4CAC-84C1-C4815F0CFA8F}" dt="2019-10-23T02:56:58.891" v="766" actId="20577"/>
          <ac:spMkLst>
            <pc:docMk/>
            <pc:sldMk cId="0" sldId="352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0:17.074" v="595" actId="14100"/>
          <ac:spMkLst>
            <pc:docMk/>
            <pc:sldMk cId="0" sldId="352"/>
            <ac:spMk id="7" creationId="{00000000-0000-0000-0000-000000000000}"/>
          </ac:spMkLst>
        </pc:spChg>
      </pc:sldChg>
      <pc:sldChg chg="modSp">
        <pc:chgData name="" userId="" providerId="" clId="Web-{A40134C5-CB2A-4CAC-84C1-C4815F0CFA8F}" dt="2019-10-23T02:41:32.589" v="605" actId="20577"/>
        <pc:sldMkLst>
          <pc:docMk/>
          <pc:sldMk cId="0" sldId="353"/>
        </pc:sldMkLst>
        <pc:spChg chg="mod">
          <ac:chgData name="" userId="" providerId="" clId="Web-{A40134C5-CB2A-4CAC-84C1-C4815F0CFA8F}" dt="2019-10-23T02:41:19.668" v="602" actId="20577"/>
          <ac:spMkLst>
            <pc:docMk/>
            <pc:sldMk cId="0" sldId="353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1:32.589" v="605" actId="20577"/>
          <ac:spMkLst>
            <pc:docMk/>
            <pc:sldMk cId="0" sldId="353"/>
            <ac:spMk id="7" creationId="{00000000-0000-0000-0000-000000000000}"/>
          </ac:spMkLst>
        </pc:spChg>
      </pc:sldChg>
      <pc:sldChg chg="modSp">
        <pc:chgData name="" userId="" providerId="" clId="Web-{A40134C5-CB2A-4CAC-84C1-C4815F0CFA8F}" dt="2019-10-23T02:45:53.606" v="658" actId="20577"/>
        <pc:sldMkLst>
          <pc:docMk/>
          <pc:sldMk cId="0" sldId="354"/>
        </pc:sldMkLst>
        <pc:spChg chg="mod">
          <ac:chgData name="" userId="" providerId="" clId="Web-{A40134C5-CB2A-4CAC-84C1-C4815F0CFA8F}" dt="2019-10-23T02:45:53.606" v="658" actId="20577"/>
          <ac:spMkLst>
            <pc:docMk/>
            <pc:sldMk cId="0" sldId="354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4:28.356" v="632" actId="20577"/>
          <ac:spMkLst>
            <pc:docMk/>
            <pc:sldMk cId="0" sldId="354"/>
            <ac:spMk id="7" creationId="{00000000-0000-0000-0000-000000000000}"/>
          </ac:spMkLst>
        </pc:spChg>
        <pc:graphicFrameChg chg="modGraphic">
          <ac:chgData name="" userId="" providerId="" clId="Web-{A40134C5-CB2A-4CAC-84C1-C4815F0CFA8F}" dt="2019-10-23T02:44:50.324" v="637" actId="20577"/>
          <ac:graphicFrameMkLst>
            <pc:docMk/>
            <pc:sldMk cId="0" sldId="354"/>
            <ac:graphicFrameMk id="4" creationId="{00000000-0000-0000-0000-000000000000}"/>
          </ac:graphicFrameMkLst>
        </pc:graphicFrameChg>
      </pc:sldChg>
      <pc:sldChg chg="modSp">
        <pc:chgData name="" userId="" providerId="" clId="Web-{A40134C5-CB2A-4CAC-84C1-C4815F0CFA8F}" dt="2019-10-23T02:46:28.137" v="670" actId="20577"/>
        <pc:sldMkLst>
          <pc:docMk/>
          <pc:sldMk cId="0" sldId="355"/>
        </pc:sldMkLst>
        <pc:spChg chg="mod">
          <ac:chgData name="" userId="" providerId="" clId="Web-{A40134C5-CB2A-4CAC-84C1-C4815F0CFA8F}" dt="2019-10-23T02:46:07.918" v="663" actId="20577"/>
          <ac:spMkLst>
            <pc:docMk/>
            <pc:sldMk cId="0" sldId="355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6:28.137" v="670" actId="20577"/>
          <ac:spMkLst>
            <pc:docMk/>
            <pc:sldMk cId="0" sldId="355"/>
            <ac:spMk id="7" creationId="{00000000-0000-0000-0000-000000000000}"/>
          </ac:spMkLst>
        </pc:spChg>
        <pc:graphicFrameChg chg="modGraphic">
          <ac:chgData name="" userId="" providerId="" clId="Web-{A40134C5-CB2A-4CAC-84C1-C4815F0CFA8F}" dt="2019-10-23T02:46:20.278" v="668" actId="20577"/>
          <ac:graphicFrameMkLst>
            <pc:docMk/>
            <pc:sldMk cId="0" sldId="355"/>
            <ac:graphicFrameMk id="4" creationId="{00000000-0000-0000-0000-000000000000}"/>
          </ac:graphicFrameMkLst>
        </pc:graphicFrameChg>
      </pc:sldChg>
      <pc:sldChg chg="modSp">
        <pc:chgData name="" userId="" providerId="" clId="Web-{A40134C5-CB2A-4CAC-84C1-C4815F0CFA8F}" dt="2019-10-23T02:48:29.187" v="687" actId="20577"/>
        <pc:sldMkLst>
          <pc:docMk/>
          <pc:sldMk cId="0" sldId="357"/>
        </pc:sldMkLst>
        <pc:spChg chg="mod">
          <ac:chgData name="" userId="" providerId="" clId="Web-{A40134C5-CB2A-4CAC-84C1-C4815F0CFA8F}" dt="2019-10-23T02:36:11.214" v="560" actId="1076"/>
          <ac:spMkLst>
            <pc:docMk/>
            <pc:sldMk cId="0" sldId="357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8:29.187" v="687" actId="20577"/>
          <ac:spMkLst>
            <pc:docMk/>
            <pc:sldMk cId="0" sldId="357"/>
            <ac:spMk id="3" creationId="{00000000-0000-0000-0000-000000000000}"/>
          </ac:spMkLst>
        </pc:spChg>
      </pc:sldChg>
      <pc:sldChg chg="modSp">
        <pc:chgData name="" userId="" providerId="" clId="Web-{A40134C5-CB2A-4CAC-84C1-C4815F0CFA8F}" dt="2019-10-23T02:40:53.542" v="597" actId="20577"/>
        <pc:sldMkLst>
          <pc:docMk/>
          <pc:sldMk cId="0" sldId="359"/>
        </pc:sldMkLst>
        <pc:spChg chg="mod">
          <ac:chgData name="" userId="" providerId="" clId="Web-{A40134C5-CB2A-4CAC-84C1-C4815F0CFA8F}" dt="2019-10-23T02:40:53.542" v="597" actId="20577"/>
          <ac:spMkLst>
            <pc:docMk/>
            <pc:sldMk cId="0" sldId="359"/>
            <ac:spMk id="2" creationId="{00000000-0000-0000-0000-000000000000}"/>
          </ac:spMkLst>
        </pc:spChg>
      </pc:sldChg>
      <pc:sldChg chg="modSp">
        <pc:chgData name="" userId="" providerId="" clId="Web-{A40134C5-CB2A-4CAC-84C1-C4815F0CFA8F}" dt="2019-10-23T02:40:39.558" v="596" actId="20577"/>
        <pc:sldMkLst>
          <pc:docMk/>
          <pc:sldMk cId="0" sldId="362"/>
        </pc:sldMkLst>
        <pc:spChg chg="mod">
          <ac:chgData name="" userId="" providerId="" clId="Web-{A40134C5-CB2A-4CAC-84C1-C4815F0CFA8F}" dt="2019-10-23T02:40:39.558" v="596" actId="20577"/>
          <ac:spMkLst>
            <pc:docMk/>
            <pc:sldMk cId="0" sldId="362"/>
            <ac:spMk id="2" creationId="{00000000-0000-0000-0000-000000000000}"/>
          </ac:spMkLst>
        </pc:spChg>
      </pc:sldChg>
      <pc:sldChg chg="modSp">
        <pc:chgData name="" userId="" providerId="" clId="Web-{A40134C5-CB2A-4CAC-84C1-C4815F0CFA8F}" dt="2019-10-23T02:49:08.187" v="695" actId="1076"/>
        <pc:sldMkLst>
          <pc:docMk/>
          <pc:sldMk cId="0" sldId="365"/>
        </pc:sldMkLst>
        <pc:spChg chg="mod">
          <ac:chgData name="" userId="" providerId="" clId="Web-{A40134C5-CB2A-4CAC-84C1-C4815F0CFA8F}" dt="2019-10-23T02:48:51.593" v="690" actId="20577"/>
          <ac:spMkLst>
            <pc:docMk/>
            <pc:sldMk cId="0" sldId="365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9:08.187" v="695" actId="1076"/>
          <ac:spMkLst>
            <pc:docMk/>
            <pc:sldMk cId="0" sldId="365"/>
            <ac:spMk id="3" creationId="{00000000-0000-0000-0000-000000000000}"/>
          </ac:spMkLst>
        </pc:spChg>
      </pc:sldChg>
      <pc:sldChg chg="modSp">
        <pc:chgData name="" userId="" providerId="" clId="Web-{A40134C5-CB2A-4CAC-84C1-C4815F0CFA8F}" dt="2019-10-23T02:45:36.356" v="649" actId="20577"/>
        <pc:sldMkLst>
          <pc:docMk/>
          <pc:sldMk cId="0" sldId="366"/>
        </pc:sldMkLst>
        <pc:spChg chg="mod">
          <ac:chgData name="" userId="" providerId="" clId="Web-{A40134C5-CB2A-4CAC-84C1-C4815F0CFA8F}" dt="2019-10-23T02:45:36.356" v="649" actId="20577"/>
          <ac:spMkLst>
            <pc:docMk/>
            <pc:sldMk cId="0" sldId="366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2:11.761" v="609" actId="20577"/>
          <ac:spMkLst>
            <pc:docMk/>
            <pc:sldMk cId="0" sldId="366"/>
            <ac:spMk id="7" creationId="{00000000-0000-0000-0000-000000000000}"/>
          </ac:spMkLst>
        </pc:spChg>
        <pc:graphicFrameChg chg="modGraphic">
          <ac:chgData name="" userId="" providerId="" clId="Web-{A40134C5-CB2A-4CAC-84C1-C4815F0CFA8F}" dt="2019-10-23T02:45:13.371" v="646" actId="20577"/>
          <ac:graphicFrameMkLst>
            <pc:docMk/>
            <pc:sldMk cId="0" sldId="366"/>
            <ac:graphicFrameMk id="4" creationId="{00000000-0000-0000-0000-000000000000}"/>
          </ac:graphicFrameMkLst>
        </pc:graphicFrameChg>
      </pc:sldChg>
      <pc:sldChg chg="modSp">
        <pc:chgData name="" userId="" providerId="" clId="Web-{A40134C5-CB2A-4CAC-84C1-C4815F0CFA8F}" dt="2019-10-23T02:45:46.340" v="653" actId="20577"/>
        <pc:sldMkLst>
          <pc:docMk/>
          <pc:sldMk cId="0" sldId="367"/>
        </pc:sldMkLst>
        <pc:spChg chg="mod">
          <ac:chgData name="" userId="" providerId="" clId="Web-{A40134C5-CB2A-4CAC-84C1-C4815F0CFA8F}" dt="2019-10-23T02:45:46.340" v="653" actId="20577"/>
          <ac:spMkLst>
            <pc:docMk/>
            <pc:sldMk cId="0" sldId="367"/>
            <ac:spMk id="2" creationId="{00000000-0000-0000-0000-000000000000}"/>
          </ac:spMkLst>
        </pc:spChg>
        <pc:spChg chg="mod">
          <ac:chgData name="" userId="" providerId="" clId="Web-{A40134C5-CB2A-4CAC-84C1-C4815F0CFA8F}" dt="2019-10-23T02:43:55.387" v="628" actId="1076"/>
          <ac:spMkLst>
            <pc:docMk/>
            <pc:sldMk cId="0" sldId="367"/>
            <ac:spMk id="7" creationId="{00000000-0000-0000-0000-000000000000}"/>
          </ac:spMkLst>
        </pc:spChg>
        <pc:graphicFrameChg chg="modGraphic">
          <ac:chgData name="" userId="" providerId="" clId="Web-{A40134C5-CB2A-4CAC-84C1-C4815F0CFA8F}" dt="2019-10-23T02:45:01.684" v="642" actId="20577"/>
          <ac:graphicFrameMkLst>
            <pc:docMk/>
            <pc:sldMk cId="0" sldId="367"/>
            <ac:graphicFrameMk id="4" creationId="{00000000-0000-0000-0000-000000000000}"/>
          </ac:graphicFrameMkLst>
        </pc:graphicFrameChg>
      </pc:sldChg>
      <pc:sldChg chg="addSp modSp new">
        <pc:chgData name="" userId="" providerId="" clId="Web-{A40134C5-CB2A-4CAC-84C1-C4815F0CFA8F}" dt="2019-10-23T02:55:09.157" v="755" actId="1076"/>
        <pc:sldMkLst>
          <pc:docMk/>
          <pc:sldMk cId="3611377175" sldId="368"/>
        </pc:sldMkLst>
        <pc:spChg chg="mod">
          <ac:chgData name="" userId="" providerId="" clId="Web-{A40134C5-CB2A-4CAC-84C1-C4815F0CFA8F}" dt="2019-10-23T02:54:50.891" v="753" actId="1076"/>
          <ac:spMkLst>
            <pc:docMk/>
            <pc:sldMk cId="3611377175" sldId="368"/>
            <ac:spMk id="2" creationId="{60539934-6941-4CCD-BCE3-B2E3E634CB6B}"/>
          </ac:spMkLst>
        </pc:spChg>
        <pc:picChg chg="add mod">
          <ac:chgData name="" userId="" providerId="" clId="Web-{A40134C5-CB2A-4CAC-84C1-C4815F0CFA8F}" dt="2019-10-23T02:55:06.344" v="754" actId="1076"/>
          <ac:picMkLst>
            <pc:docMk/>
            <pc:sldMk cId="3611377175" sldId="368"/>
            <ac:picMk id="3" creationId="{9AFA57BF-DCE3-4E02-BB09-CE86C8949F6F}"/>
          </ac:picMkLst>
        </pc:picChg>
        <pc:picChg chg="add mod">
          <ac:chgData name="" userId="" providerId="" clId="Web-{A40134C5-CB2A-4CAC-84C1-C4815F0CFA8F}" dt="2019-10-23T02:55:09.157" v="755" actId="1076"/>
          <ac:picMkLst>
            <pc:docMk/>
            <pc:sldMk cId="3611377175" sldId="368"/>
            <ac:picMk id="5" creationId="{50B25EF3-96A8-42AE-9F23-6A13E46A145C}"/>
          </ac:picMkLst>
        </pc:picChg>
      </pc:sldChg>
    </pc:docChg>
  </pc:docChgLst>
  <pc:docChgLst>
    <pc:chgData clId="Web-{12B64D06-8994-499F-A5A4-7A45E490C159}"/>
    <pc:docChg chg="modSld addMainMaster delMainMaster">
      <pc:chgData name="" userId="" providerId="" clId="Web-{12B64D06-8994-499F-A5A4-7A45E490C159}" dt="2019-10-23T02:14:13.925" v="87"/>
      <pc:docMkLst>
        <pc:docMk/>
      </pc:docMkLst>
      <pc:sldChg chg="addSp modSp mod modClrScheme modShow chgLayout">
        <pc:chgData name="" userId="" providerId="" clId="Web-{12B64D06-8994-499F-A5A4-7A45E490C159}" dt="2019-10-23T02:14:13.925" v="87"/>
        <pc:sldMkLst>
          <pc:docMk/>
          <pc:sldMk cId="1794652169" sldId="258"/>
        </pc:sldMkLst>
        <pc:spChg chg="mod ord">
          <ac:chgData name="" userId="" providerId="" clId="Web-{12B64D06-8994-499F-A5A4-7A45E490C159}" dt="2019-10-23T02:14:13.925" v="87"/>
          <ac:spMkLst>
            <pc:docMk/>
            <pc:sldMk cId="1794652169" sldId="258"/>
            <ac:spMk id="2" creationId="{00000000-0000-0000-0000-000000000000}"/>
          </ac:spMkLst>
        </pc:spChg>
        <pc:spChg chg="mod ord">
          <ac:chgData name="" userId="" providerId="" clId="Web-{12B64D06-8994-499F-A5A4-7A45E490C159}" dt="2019-10-23T02:03:37.423" v="64" actId="20577"/>
          <ac:spMkLst>
            <pc:docMk/>
            <pc:sldMk cId="1794652169" sldId="258"/>
            <ac:spMk id="3" creationId="{00000000-0000-0000-0000-000000000000}"/>
          </ac:spMkLst>
        </pc:spChg>
        <pc:spChg chg="mod">
          <ac:chgData name="" userId="" providerId="" clId="Web-{12B64D06-8994-499F-A5A4-7A45E490C159}" dt="2019-10-23T02:00:04.767" v="47" actId="20577"/>
          <ac:spMkLst>
            <pc:docMk/>
            <pc:sldMk cId="1794652169" sldId="258"/>
            <ac:spMk id="5" creationId="{00000000-0000-0000-0000-000000000000}"/>
          </ac:spMkLst>
        </pc:spChg>
        <pc:picChg chg="add mod">
          <ac:chgData name="" userId="" providerId="" clId="Web-{12B64D06-8994-499F-A5A4-7A45E490C159}" dt="2019-10-23T02:07:53.659" v="80" actId="14100"/>
          <ac:picMkLst>
            <pc:docMk/>
            <pc:sldMk cId="1794652169" sldId="258"/>
            <ac:picMk id="4" creationId="{54A10CFF-887A-4B02-AAEC-3716BB6DBD5D}"/>
          </ac:picMkLst>
        </pc:pic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1079925876" sldId="311"/>
        </pc:sldMkLst>
        <pc:spChg chg="mod ord">
          <ac:chgData name="" userId="" providerId="" clId="Web-{12B64D06-8994-499F-A5A4-7A45E490C159}" dt="2019-10-23T02:00:20.782" v="50"/>
          <ac:spMkLst>
            <pc:docMk/>
            <pc:sldMk cId="1079925876" sldId="311"/>
            <ac:spMk id="26625" creationId="{00000000-0000-0000-0000-000000000000}"/>
          </ac:spMkLst>
        </pc:spChg>
        <pc:spChg chg="mod ord">
          <ac:chgData name="" userId="" providerId="" clId="Web-{12B64D06-8994-499F-A5A4-7A45E490C159}" dt="2019-10-23T02:00:20.782" v="50"/>
          <ac:spMkLst>
            <pc:docMk/>
            <pc:sldMk cId="1079925876" sldId="311"/>
            <ac:spMk id="26626" creationId="{00000000-0000-0000-0000-000000000000}"/>
          </ac:spMkLst>
        </pc:sp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1079925876" sldId="343"/>
        </pc:sldMkLst>
        <pc:spChg chg="mod ord">
          <ac:chgData name="" userId="" providerId="" clId="Web-{12B64D06-8994-499F-A5A4-7A45E490C159}" dt="2019-10-23T02:00:20.782" v="50"/>
          <ac:spMkLst>
            <pc:docMk/>
            <pc:sldMk cId="1079925876" sldId="343"/>
            <ac:spMk id="26625" creationId="{00000000-0000-0000-0000-000000000000}"/>
          </ac:spMkLst>
        </pc:spChg>
        <pc:spChg chg="mod ord">
          <ac:chgData name="" userId="" providerId="" clId="Web-{12B64D06-8994-499F-A5A4-7A45E490C159}" dt="2019-10-23T02:00:20.782" v="50"/>
          <ac:spMkLst>
            <pc:docMk/>
            <pc:sldMk cId="1079925876" sldId="343"/>
            <ac:spMk id="26626" creationId="{00000000-0000-0000-0000-000000000000}"/>
          </ac:spMkLst>
        </pc:sp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47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47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47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48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48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48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49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49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49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50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50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50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52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52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52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53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53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53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54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54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54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55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55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55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57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57"/>
            <ac:spMk id="2" creationId="{00000000-0000-0000-0000-000000000000}"/>
          </ac:spMkLst>
        </pc:spChg>
        <pc:spChg chg="mod ord">
          <ac:chgData name="" userId="" providerId="" clId="Web-{12B64D06-8994-499F-A5A4-7A45E490C159}" dt="2019-10-23T02:00:20.782" v="50"/>
          <ac:spMkLst>
            <pc:docMk/>
            <pc:sldMk cId="0" sldId="357"/>
            <ac:spMk id="3" creationId="{00000000-0000-0000-0000-000000000000}"/>
          </ac:spMkLst>
        </pc:sp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59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59"/>
            <ac:spMk id="2" creationId="{00000000-0000-0000-0000-000000000000}"/>
          </ac:spMkLst>
        </pc:sp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62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62"/>
            <ac:spMk id="2" creationId="{00000000-0000-0000-0000-000000000000}"/>
          </ac:spMkLst>
        </pc:sp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65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65"/>
            <ac:spMk id="2" creationId="{00000000-0000-0000-0000-000000000000}"/>
          </ac:spMkLst>
        </pc:spChg>
        <pc:spChg chg="mod ord">
          <ac:chgData name="" userId="" providerId="" clId="Web-{12B64D06-8994-499F-A5A4-7A45E490C159}" dt="2019-10-23T02:00:20.782" v="50"/>
          <ac:spMkLst>
            <pc:docMk/>
            <pc:sldMk cId="0" sldId="365"/>
            <ac:spMk id="3" creationId="{00000000-0000-0000-0000-000000000000}"/>
          </ac:spMkLst>
        </pc:sp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66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66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66"/>
            <ac:graphicFrameMk id="4" creationId="{00000000-0000-0000-0000-000000000000}"/>
          </ac:graphicFrameMkLst>
        </pc:graphicFrameChg>
      </pc:sldChg>
      <pc:sldChg chg="modSp mod modClrScheme chgLayout">
        <pc:chgData name="" userId="" providerId="" clId="Web-{12B64D06-8994-499F-A5A4-7A45E490C159}" dt="2019-10-23T02:00:20.782" v="50"/>
        <pc:sldMkLst>
          <pc:docMk/>
          <pc:sldMk cId="0" sldId="367"/>
        </pc:sldMkLst>
        <pc:spChg chg="mod ord">
          <ac:chgData name="" userId="" providerId="" clId="Web-{12B64D06-8994-499F-A5A4-7A45E490C159}" dt="2019-10-23T02:00:20.782" v="50"/>
          <ac:spMkLst>
            <pc:docMk/>
            <pc:sldMk cId="0" sldId="367"/>
            <ac:spMk id="2" creationId="{00000000-0000-0000-0000-000000000000}"/>
          </ac:spMkLst>
        </pc:spChg>
        <pc:graphicFrameChg chg="mod ord">
          <ac:chgData name="" userId="" providerId="" clId="Web-{12B64D06-8994-499F-A5A4-7A45E490C159}" dt="2019-10-23T02:00:20.782" v="50"/>
          <ac:graphicFrameMkLst>
            <pc:docMk/>
            <pc:sldMk cId="0" sldId="367"/>
            <ac:graphicFrameMk id="4" creationId="{00000000-0000-0000-0000-000000000000}"/>
          </ac:graphicFrameMkLst>
        </pc:graphicFrameChg>
      </pc:sldChg>
      <pc:sldMasterChg chg="del delSldLayout">
        <pc:chgData name="" userId="" providerId="" clId="Web-{12B64D06-8994-499F-A5A4-7A45E490C159}" dt="2019-10-23T02:00:20.782" v="50"/>
        <pc:sldMasterMkLst>
          <pc:docMk/>
          <pc:sldMasterMk cId="3532305060" sldId="2147483660"/>
        </pc:sldMasterMkLst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1230410677" sldId="2147483661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3927146965" sldId="2147483662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3616596032" sldId="2147483663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331245370" sldId="2147483664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837839637" sldId="2147483665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2595234985" sldId="2147483666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3890765312" sldId="2147483667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561071449" sldId="2147483668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3514323032" sldId="2147483669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2565620827" sldId="2147483670"/>
          </pc:sldLayoutMkLst>
        </pc:sldLayoutChg>
        <pc:sldLayoutChg chg="del">
          <pc:chgData name="" userId="" providerId="" clId="Web-{12B64D06-8994-499F-A5A4-7A45E490C159}" dt="2019-10-23T02:00:20.782" v="50"/>
          <pc:sldLayoutMkLst>
            <pc:docMk/>
            <pc:sldMasterMk cId="3532305060" sldId="2147483660"/>
            <pc:sldLayoutMk cId="3409810609" sldId="2147483671"/>
          </pc:sldLayoutMkLst>
        </pc:sldLayoutChg>
      </pc:sldMasterChg>
      <pc:sldMasterChg chg="add addSldLayout modSldLayout">
        <pc:chgData name="" userId="" providerId="" clId="Web-{12B64D06-8994-499F-A5A4-7A45E490C159}" dt="2019-10-23T02:00:20.782" v="50"/>
        <pc:sldMasterMkLst>
          <pc:docMk/>
          <pc:sldMasterMk cId="2639770957" sldId="2147483672"/>
        </pc:sldMasterMkLst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2574695470" sldId="2147483673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1816911352" sldId="2147483674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1945174993" sldId="2147483675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119280769" sldId="2147483676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3937357599" sldId="2147483677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1140355146" sldId="2147483678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683784964" sldId="2147483679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62142001" sldId="2147483680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1076521889" sldId="2147483681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3586406629" sldId="2147483682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300452100" sldId="2147483683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4158214827" sldId="2147483684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2228791060" sldId="2147483685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614225302" sldId="2147483686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3622130623" sldId="2147483687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2916524129" sldId="2147483688"/>
          </pc:sldLayoutMkLst>
        </pc:sldLayoutChg>
        <pc:sldLayoutChg chg="add mod replId">
          <pc:chgData name="" userId="" providerId="" clId="Web-{12B64D06-8994-499F-A5A4-7A45E490C159}" dt="2019-10-23T02:00:20.782" v="50"/>
          <pc:sldLayoutMkLst>
            <pc:docMk/>
            <pc:sldMasterMk cId="2639770957" sldId="2147483672"/>
            <pc:sldLayoutMk cId="2784680909" sldId="214748368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E7CD5-8CB8-4E68-A615-76A00E1B1C50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727CA-DB4B-4295-BEF1-D7C95DD2F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04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115-71F7-40DE-9BB8-C8CC87F4F3B5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F280B-09AA-4894-9387-03C67F9A6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6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530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062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340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94600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618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411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3999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5893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09101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10506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21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9299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5248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4715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38677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45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368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6716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4172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92591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9506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031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045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1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7656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37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034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80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17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963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52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103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34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657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457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654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0813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185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60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29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7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62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2937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3299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758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3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75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357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7387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917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98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96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405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917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5179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8405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41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963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6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916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8870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3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08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82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72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90858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57039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24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18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769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4415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5315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2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81514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920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70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9226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8642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650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9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059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09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87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79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02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12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1012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76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619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5757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12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1469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95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190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3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510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9834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897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066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01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86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10528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13471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801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89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27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413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826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3722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292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052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239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843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8455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81378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46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6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>
                <a:solidFill>
                  <a:prstClr val="black"/>
                </a:solidFill>
              </a:rPr>
              <a:pPr/>
              <a:t>10.12.2020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C5C7EFC-FB93-4B0A-97A4-5DFF6022B23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8B4168DD-0472-4BF0-BBF6-A817635A25DE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8B4168DD-0472-4BF0-BBF6-A817635A25DE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1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D39FBC0E-BED8-4167-A7F1-17E23A21D4DB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9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0D90C7E9-587B-4478-AC3E-FF8CAEA8E07C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6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D39FBC0E-BED8-4167-A7F1-17E23A21D4DB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D39FBC0E-BED8-4167-A7F1-17E23A21D4DB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D39FBC0E-BED8-4167-A7F1-17E23A21D4DB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5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0D90C7E9-587B-4478-AC3E-FF8CAEA8E07C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D39FBC0E-BED8-4167-A7F1-17E23A21D4DB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8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2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smtClean="0">
                <a:solidFill>
                  <a:srgbClr val="000000"/>
                </a:solidFill>
                <a:hlinkClick r:id="rId13"/>
              </a:rPr>
              <a:t>Powerpoint Templates</a:t>
            </a:r>
            <a:endParaRPr lang="fr-FR" altLang="ru-RU" smtClean="0">
              <a:solidFill>
                <a:srgbClr val="000000"/>
              </a:solidFill>
            </a:endParaRPr>
          </a:p>
        </p:txBody>
      </p:sp>
      <p:pic>
        <p:nvPicPr>
          <p:cNvPr id="1027" name="Picture 21" descr="hrtgrrbytryyti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ru-RU" b="1" smtClean="0">
                <a:solidFill>
                  <a:srgbClr val="58AB3F"/>
                </a:solidFill>
              </a:rPr>
              <a:t>Page </a:t>
            </a:r>
            <a:fld id="{8B4168DD-0472-4BF0-BBF6-A817635A25DE}" type="slidenum">
              <a:rPr lang="fr-FR" altLang="ru-RU" b="1" smtClean="0">
                <a:solidFill>
                  <a:srgbClr val="58AB3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ru-RU" b="1" smtClean="0">
              <a:solidFill>
                <a:srgbClr val="58A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6.jpeg"/><Relationship Id="rId4" Type="http://schemas.openxmlformats.org/officeDocument/2006/relationships/hyperlink" Target="https://ru.wikipedia.org/wiki/%D0%9D%D0%B0%D1%86%D0%B8%D0%BE%D0%BD%D0%B0%D0%BB%D1%8C%D0%BD%D1%8B%D0%B5_%D0%BF%D1%80%D0%BE%D0%B5%D0%BA%D1%82%D1%8B_%D0%A0%D0%BE%D1%81%D1%81%D0%B8%D0%B8_2019-202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0"/>
            <a:ext cx="929322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6646" y="-9525"/>
            <a:ext cx="1224136" cy="5486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333399">
                    <a:lumMod val="50000"/>
                  </a:srgbClr>
                </a:solidFill>
                <a:latin typeface="Lucida Sans Unicode"/>
              </a:rPr>
              <a:t>2020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7015" y="704156"/>
            <a:ext cx="6120680" cy="2585429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Отчет</a:t>
            </a:r>
            <a:br>
              <a:rPr lang="ru-RU" sz="24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</a:br>
            <a: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Главы муниципального образования </a:t>
            </a:r>
            <a:b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</a:br>
            <a:r>
              <a:rPr lang="ru-RU" sz="2000" b="1" dirty="0" err="1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Маганский</a:t>
            </a:r>
            <a: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 сельсовет </a:t>
            </a:r>
            <a:b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</a:br>
            <a: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Березовского района</a:t>
            </a:r>
            <a:b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</a:br>
            <a: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Красноярского края</a:t>
            </a:r>
            <a:b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</a:br>
            <a: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о результатах деятельности</a:t>
            </a:r>
            <a:b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</a:br>
            <a:r>
              <a:rPr lang="ru-RU" sz="2000" b="1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>за  период 2015-2020 год</a:t>
            </a:r>
            <a:r>
              <a:rPr lang="ru-RU" sz="2000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  <a:t/>
            </a:r>
            <a:br>
              <a:rPr lang="ru-RU" sz="2000" dirty="0">
                <a:solidFill>
                  <a:srgbClr val="333399">
                    <a:lumMod val="75000"/>
                  </a:srgbClr>
                </a:solidFill>
                <a:latin typeface="Lucida Sans Unicode"/>
                <a:ea typeface="+mj-ea"/>
              </a:rPr>
            </a:br>
            <a:endParaRPr lang="ru-RU" sz="2000" dirty="0">
              <a:solidFill>
                <a:srgbClr val="333399">
                  <a:lumMod val="75000"/>
                </a:srgbClr>
              </a:solidFill>
              <a:latin typeface="Lucida Sans Unicode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6303565"/>
            <a:ext cx="2210544" cy="5261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  <a:latin typeface="Lucida Sans Unicode"/>
              </a:rPr>
              <a:t> </a:t>
            </a:r>
            <a:r>
              <a:rPr lang="ru-RU" sz="2000" b="1" dirty="0" err="1">
                <a:solidFill>
                  <a:srgbClr val="333399">
                    <a:lumMod val="50000"/>
                  </a:srgbClr>
                </a:solidFill>
                <a:latin typeface="Lucida Sans Unicode"/>
              </a:rPr>
              <a:t>с.Маганск</a:t>
            </a:r>
            <a:endParaRPr lang="ru-RU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7200" y="3421856"/>
            <a:ext cx="4550495" cy="3438525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78310B"/>
                </a:solidFill>
                <a:latin typeface="Times New Roman" pitchFamily="18" charset="0"/>
                <a:cs typeface="Times New Roman" pitchFamily="18" charset="0"/>
              </a:rPr>
              <a:t>Дорогие жители </a:t>
            </a:r>
            <a:r>
              <a:rPr lang="ru-RU" altLang="ru-RU" sz="1600" b="1" dirty="0" err="1">
                <a:solidFill>
                  <a:srgbClr val="78310B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600" b="1" dirty="0">
                <a:solidFill>
                  <a:srgbClr val="78310B"/>
                </a:solidFill>
                <a:latin typeface="Times New Roman" pitchFamily="18" charset="0"/>
                <a:cs typeface="Times New Roman" pitchFamily="18" charset="0"/>
              </a:rPr>
              <a:t> сельсовета, уважаемые депутаты</a:t>
            </a:r>
            <a:r>
              <a:rPr lang="ru-RU" altLang="ru-RU" sz="1600" b="1" dirty="0" smtClean="0">
                <a:solidFill>
                  <a:srgbClr val="78310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78310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b="1" dirty="0" smtClean="0">
              <a:solidFill>
                <a:srgbClr val="78310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соответствии с Федеральным законом от 06.10.2003 № 131-ФЗ «Об общих принципах организации местного самоуправления в Российской Федерации», Уставом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- Глава муниципального образования представляет ежегодный отчет о своей работе и деятельности администрации.</a:t>
            </a:r>
          </a:p>
          <a:p>
            <a:pPr lvl="0"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7831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1" name="Picture 15" descr="C:\Users\Елена Валентиновна\Desktop\Для отчета главы за 2017\Фотогалерея Юбилей села\S0367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407568"/>
            <a:ext cx="4157663" cy="289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3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C:\Users\Елена Валентиновна\Desktop\Для отчета главы за 2017\меморал ЗУДО Благоустройство\S09890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8" y="914400"/>
            <a:ext cx="2971800" cy="205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Прямоугольник 5"/>
          <p:cNvSpPr>
            <a:spLocks noChangeArrowheads="1"/>
          </p:cNvSpPr>
          <p:nvPr/>
        </p:nvSpPr>
        <p:spPr bwMode="auto">
          <a:xfrm>
            <a:off x="3657600" y="660916"/>
            <a:ext cx="4800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Возведение  мемориала  воинам –односельчанам , погибшим в годы войны, (установлен по многочисленным просьбам жителей с. </a:t>
            </a:r>
            <a:r>
              <a:rPr lang="ru-RU" alt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проведены работы по благоустройству территории, отведенной для возведения памятника погибшим воинам ВОВ - нашим односельчанам. В рамках работ, выполненных в 2017 году были привлечены средства спонсоров на изготовление и установку памятника в размере 234 000 рублей – ООО «Торговый дом» (Башкиров Ю.М.), приобретены  малые архитектурные формы  для  установки ограждения в размере 14 000 рублей - бюджет сельсовета. Все работы по изготовлению памятника и его установке проведены Военно-мемориальным центром «Мемориал» г. Красноярск (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А.М.Белоногов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 Данное мероприятие было приурочено к празднованию 270-летия с.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2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0654" y="3338572"/>
            <a:ext cx="4886121" cy="317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  -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Грант 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Губернатора Красноярского края - «Жители за чистоту и благоустройство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!» - и снова победа </a:t>
            </a:r>
            <a:endParaRPr lang="ru-RU" sz="12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В 2018 году 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на центральной площади в с. 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Маганск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на средства субсидии  полученной 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из краевого бюджета благодаря участию администрации 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Маганского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сельсовета в краевом конкурсе на получение гранта Губернатора Красноярского края «Жители за чистоту и благоустройство!», сумма полученного гранта 606 000,00 рублей, 7000 рублей  выделено из бюджета 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Маганского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сельсовета было продолжено благоустройство территории мемориала – уложена брусчатка, установлено ограждение, установлены скамейки. Ежегодно сотрудники администрации </a:t>
            </a:r>
            <a:r>
              <a:rPr lang="ru-RU" sz="1200" dirty="0" err="1" smtClean="0">
                <a:latin typeface="Times New Roman"/>
                <a:ea typeface="Calibri"/>
                <a:cs typeface="Times New Roman"/>
              </a:rPr>
              <a:t>Маганского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сельсовета высаживают цветы у мемориала,  ухаживают за мемориалом, проводят субботники по поддержанию чистоты.</a:t>
            </a:r>
          </a:p>
          <a:p>
            <a:pPr algn="just"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Ежегодно у памятника проходят торжественные мероприятия в честь Дня Победы и других памятных дат с участием жителей, учащихся школы.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 descr="C:\Users\Елена Валентиновна\Desktop\Для отчета за 2020\Памятник с. Маганск  2020 год\IMG_20200825_140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2" y="3581400"/>
            <a:ext cx="2971800" cy="223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8187" y="304800"/>
            <a:ext cx="7694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Lucida Sans Unicode"/>
              </a:rPr>
              <a:t>Благоустройство –  «Живая память села» </a:t>
            </a:r>
            <a:endParaRPr lang="ru-RU" b="1" dirty="0">
              <a:solidFill>
                <a:srgbClr val="C00000"/>
              </a:solidFill>
              <a:latin typeface="Lucida Sans Unicod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5541248"/>
            <a:ext cx="1814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с. </a:t>
            </a:r>
            <a:r>
              <a:rPr lang="ru-RU" sz="1200" kern="0" dirty="0" err="1">
                <a:solidFill>
                  <a:srgbClr val="000000"/>
                </a:solidFill>
              </a:rPr>
              <a:t>Маганск</a:t>
            </a:r>
            <a:r>
              <a:rPr lang="ru-RU" sz="1200" kern="0" dirty="0">
                <a:solidFill>
                  <a:srgbClr val="000000"/>
                </a:solidFill>
              </a:rPr>
              <a:t>  </a:t>
            </a:r>
            <a:r>
              <a:rPr lang="ru-RU" sz="1200" kern="0" dirty="0" smtClean="0">
                <a:solidFill>
                  <a:srgbClr val="000000"/>
                </a:solidFill>
              </a:rPr>
              <a:t> памятник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689" y="2691822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с. </a:t>
            </a:r>
            <a:r>
              <a:rPr lang="ru-RU" sz="1200" kern="0" dirty="0" err="1" smtClean="0">
                <a:solidFill>
                  <a:srgbClr val="000000"/>
                </a:solidFill>
              </a:rPr>
              <a:t>Маганск</a:t>
            </a:r>
            <a:r>
              <a:rPr lang="ru-RU" sz="1200" kern="0" dirty="0" smtClean="0">
                <a:solidFill>
                  <a:srgbClr val="000000"/>
                </a:solidFill>
              </a:rPr>
              <a:t>– благоустройство территории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Прямоугольник 7"/>
          <p:cNvSpPr>
            <a:spLocks noChangeArrowheads="1"/>
          </p:cNvSpPr>
          <p:nvPr/>
        </p:nvSpPr>
        <p:spPr bwMode="auto">
          <a:xfrm>
            <a:off x="3708941" y="838200"/>
            <a:ext cx="4787567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C00000"/>
                </a:solidFill>
                <a:latin typeface="Lucida Sans Unicode" pitchFamily="34" charset="0"/>
              </a:rPr>
              <a:t>Возведение  мемориала  </a:t>
            </a:r>
            <a:r>
              <a:rPr lang="ru-RU" altLang="ru-RU" sz="1200" b="1" dirty="0" err="1" smtClean="0">
                <a:solidFill>
                  <a:srgbClr val="C00000"/>
                </a:solidFill>
                <a:latin typeface="Lucida Sans Unicode" pitchFamily="34" charset="0"/>
              </a:rPr>
              <a:t>пос.Березовский</a:t>
            </a:r>
            <a:endParaRPr lang="ru-RU" altLang="ru-RU" sz="1200" b="1" dirty="0" smtClean="0">
              <a:solidFill>
                <a:srgbClr val="C00000"/>
              </a:solidFill>
              <a:latin typeface="Lucida Sans Unicode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п. Березовский благодаря инициативе и организации работ по   установке мемориала воинам п. Березовский, погибшим на фронтах ВОВ, за счет средств   неравнодушного жителя  поселка Березовский Антона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Килина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проведено благоустройство территории и установлен памятник. Этот по-настоящему народный проект реализован  жителями п. Березовский, а также при участии администрации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и руководства  «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психоневрологического интерната». Ежегодно у памятника проходят торжественные мероприятия, посвященные Дню Победы с участием жителей, учеников.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В населенных пунктах п.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Береть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п. Верхняя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Базаиха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также установлены памятники  погибшим односельчанам в годы ВОВ.</a:t>
            </a:r>
            <a:endParaRPr lang="ru-RU" altLang="ru-RU" sz="1200" dirty="0" smtClean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050" name="Picture 2" descr="C:\Users\Елена Валентиновна\Desktop\Для отчета за 2020\Раздел Живая память села - Памятники погибшим воинам-односельчанам в годы ВОВ  на территории сельсовета\п. Верхняя Базаих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9574"/>
            <a:ext cx="27702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 Валентиновна\Desktop\Для отчета за 2020\Раздел Живая память села - Памятники погибшим воинам-односельчанам в годы ВОВ  на территории сельсовета\фото памятник бере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191000"/>
            <a:ext cx="272968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Елена Валентиновна\Desktop\Desktop\Для отчета за 2019 год\Благоустройство - 2019\DSCF8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2965283" cy="2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8942" y="304800"/>
            <a:ext cx="5168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C00000"/>
                </a:solidFill>
                <a:latin typeface="Lucida Sans Unicode"/>
              </a:rPr>
              <a:t>Благоустройство –  «Живая память села» </a:t>
            </a:r>
            <a:endParaRPr lang="ru-RU" b="1" dirty="0" smtClean="0">
              <a:solidFill>
                <a:srgbClr val="C00000"/>
              </a:solidFill>
              <a:latin typeface="Lucida Sans Unicode"/>
            </a:endParaRPr>
          </a:p>
        </p:txBody>
      </p:sp>
      <p:pic>
        <p:nvPicPr>
          <p:cNvPr id="10" name="Picture 6" descr="C:\Users\Елена Валентиновна\Desktop\Для отчета главы за 2017\Фотогалереия - День Победы\DSC012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7262"/>
            <a:ext cx="2971800" cy="188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600" y="2390263"/>
            <a:ext cx="2514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</a:t>
            </a:r>
            <a:r>
              <a:rPr lang="ru-RU" sz="1200" kern="0" dirty="0" smtClean="0">
                <a:solidFill>
                  <a:srgbClr val="000000"/>
                </a:solidFill>
              </a:rPr>
              <a:t>. Березовский    памятник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5500" y="6109900"/>
            <a:ext cx="1830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</a:t>
            </a:r>
            <a:r>
              <a:rPr lang="ru-RU" sz="1200" kern="0" dirty="0" err="1" smtClean="0">
                <a:solidFill>
                  <a:srgbClr val="000000"/>
                </a:solidFill>
              </a:rPr>
              <a:t>Береть</a:t>
            </a:r>
            <a:r>
              <a:rPr lang="ru-RU" sz="1200" kern="0" dirty="0" smtClean="0">
                <a:solidFill>
                  <a:srgbClr val="000000"/>
                </a:solidFill>
              </a:rPr>
              <a:t>     </a:t>
            </a:r>
            <a:r>
              <a:rPr lang="ru-RU" sz="1200" kern="0" dirty="0">
                <a:solidFill>
                  <a:srgbClr val="000000"/>
                </a:solidFill>
              </a:rPr>
              <a:t>памятник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4925" y="6004351"/>
            <a:ext cx="2558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</a:t>
            </a:r>
            <a:r>
              <a:rPr lang="ru-RU" sz="1200" kern="0" dirty="0" smtClean="0">
                <a:solidFill>
                  <a:srgbClr val="000000"/>
                </a:solidFill>
              </a:rPr>
              <a:t>Верхняя </a:t>
            </a:r>
            <a:r>
              <a:rPr lang="ru-RU" sz="1200" kern="0" dirty="0" err="1" smtClean="0">
                <a:solidFill>
                  <a:srgbClr val="000000"/>
                </a:solidFill>
              </a:rPr>
              <a:t>Базаиха</a:t>
            </a:r>
            <a:r>
              <a:rPr lang="ru-RU" sz="1200" kern="0" dirty="0" smtClean="0">
                <a:solidFill>
                  <a:srgbClr val="000000"/>
                </a:solidFill>
              </a:rPr>
              <a:t>     </a:t>
            </a:r>
            <a:r>
              <a:rPr lang="ru-RU" sz="1200" kern="0" dirty="0">
                <a:solidFill>
                  <a:srgbClr val="000000"/>
                </a:solidFill>
              </a:rPr>
              <a:t>памятник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1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250825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" name="Picture 14" descr="IMG-2f7bdb7c1e5c03aac71d8038413240d7-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968" y="3505200"/>
            <a:ext cx="73840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В 2019 году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проведен ремонт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пешеходного моста через . р. Березовка в п.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Березовский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мостовом переходе через р. Березовка по пер. Школьный в п. Березовский проведены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ремонтные работы  по замене деревянного настила моста. 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 РЕМОНТА                                                                        ПОСЛЕ РЕМОНТА </a:t>
            </a:r>
            <a:endParaRPr lang="ru-RU" sz="1200" b="1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</p:txBody>
      </p:sp>
      <p:pic>
        <p:nvPicPr>
          <p:cNvPr id="4098" name="Picture 2" descr="C:\Users\Елена Валентиновна\Desktop\Desktop\Для отчета за 2018 год\ремонт мостиков 2018\До ремонта\IMG_20181026_132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68" y="1292942"/>
            <a:ext cx="2767832" cy="19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 Валентиновна\Desktop\Desktop\Для отчета за 2018 год\ремонт мостиков 2018\IMG-7be22f2a8c5148782406f5dcef34650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57581"/>
            <a:ext cx="2590800" cy="19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1387" y="386282"/>
            <a:ext cx="7239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altLang="ru-RU" sz="1200" dirty="0" err="1" smtClean="0"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сельсовета составлен реестр  пешеходных мостов, тротуаров, нуждающихся в ремонте, и ежегодно осуществляется  их ремонт.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2018 году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проведен ремонт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пешеходного моста через . р.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Каракушка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Свищево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ru-RU" altLang="ru-RU" sz="12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 РЕМОНТА                                                                         ПОСЛЕ РЕМОНТА                                                                      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Елена Валентиновна\Desktop\Desktop\Для отчета за 2018 год\ремонт мостиков 2018\Мостик в п. Березовский до реомнта\IMG_20181009_1426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13" y="4495800"/>
            <a:ext cx="279978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0" y="0"/>
            <a:ext cx="7795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Lucida Sans Unicode"/>
              </a:rPr>
              <a:t>Благоустройство территории </a:t>
            </a:r>
            <a:r>
              <a:rPr lang="ru-RU" sz="1600" b="1" dirty="0" err="1">
                <a:solidFill>
                  <a:srgbClr val="C00000"/>
                </a:solidFill>
                <a:latin typeface="Lucida Sans Unicode"/>
              </a:rPr>
              <a:t>Маганского</a:t>
            </a:r>
            <a:r>
              <a:rPr lang="ru-RU" sz="1600" b="1" dirty="0">
                <a:solidFill>
                  <a:srgbClr val="C00000"/>
                </a:solidFill>
                <a:latin typeface="Lucida Sans Unicode"/>
              </a:rPr>
              <a:t> сельсовета  </a:t>
            </a:r>
          </a:p>
        </p:txBody>
      </p:sp>
    </p:spTree>
    <p:extLst>
      <p:ext uri="{BB962C8B-B14F-4D97-AF65-F5344CB8AC3E}">
        <p14:creationId xmlns:p14="http://schemas.microsoft.com/office/powerpoint/2010/main" val="9076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0340" y="304800"/>
            <a:ext cx="7543800" cy="117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НОВЫЙ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ПЕШЕХОДНЫЙ  ТРОТУАР ДЛЯ  ЖИТЕЛЕЙ С. МАГАНСК </a:t>
            </a:r>
            <a:endParaRPr lang="ru-RU" sz="12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fontAlgn="base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2020 году 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выполнены ремонтные работы пешеходного тротуара, прилегающего к мосту через р. Березовка в с. </a:t>
            </a:r>
            <a:r>
              <a:rPr lang="ru-RU" sz="1200" dirty="0" err="1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</a:t>
            </a:r>
            <a:r>
              <a:rPr lang="ru-RU" sz="1200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 ул. Совхозная. Мы постарались по максимуму сделать пешеходный тротуар  удобным и безопасным  для жителей, ведь по нему  они спешат на электричку, в магазин, на почту,  дети идут в школу. </a:t>
            </a:r>
            <a:endParaRPr lang="ru-RU" sz="1200" dirty="0" smtClean="0">
              <a:solidFill>
                <a:srgbClr val="333333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fontAlgn="base"/>
            <a:r>
              <a:rPr lang="ru-RU" sz="1200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2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</a:t>
            </a:r>
            <a:r>
              <a:rPr lang="ru-RU" sz="12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ремонта»                                                                                  «</a:t>
            </a:r>
            <a:r>
              <a:rPr lang="ru-RU" sz="12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После» ремонта.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122" name="Picture 2" descr="C:\Users\Елена Валентиновна\Desktop\Для отчета за 2020\Главная_Новости Ремонт пешеходного тротуара с. Маганск 05.08.2020\До ремон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60167"/>
            <a:ext cx="2667000" cy="166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 Валентиновна\Desktop\Для отчета за 2020\Главная_Новости Ремонт пешеходного тротуара с. Маганск 05.08.2020\После ремон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69" y="1460167"/>
            <a:ext cx="2819401" cy="166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 Валентиновна\Desktop\Desktop\Для отчета за 2019 год\Субботник на памятнике 2019\IMG_20190508_0958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69" y="3728506"/>
            <a:ext cx="25086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лена Валентиновна\Desktop\Desktop\Для отчета за 2018 год\субботник\S02881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3723620"/>
            <a:ext cx="2390775" cy="175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4400" y="3200400"/>
            <a:ext cx="7492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Мероприятия по санитарному содержанию и озеленению 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территории – субботники по благоустройству и уборке территории</a:t>
            </a:r>
            <a:endParaRPr lang="ru-RU" alt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9010" y="5481106"/>
            <a:ext cx="7723803" cy="1031970"/>
          </a:xfrm>
        </p:spPr>
        <p:txBody>
          <a:bodyPr/>
          <a:lstStyle/>
          <a:p>
            <a:pPr algn="just"/>
            <a:r>
              <a:rPr lang="ru-RU" sz="1200" dirty="0" smtClean="0"/>
              <a:t>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Ежегодно на территории проводятся  весенние и осенние субботники по благоустройству.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летний период постоянно проводится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обкашивание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обочин автомобильных дорог местного значения от сорной растительности,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обкашивание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общественных территорий – территория СДК, водонапорной башни в с.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высаживаются цветы возле администрации, возле памятника,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СДК.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 большому сожалению жители не очень активно либо вообще не  принимают участие в таких субботниках.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лена Валентиновна\Desktop\Для отчета за 2020\Главная-Новости- Благоустройство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23620"/>
            <a:ext cx="2318160" cy="17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336800" y="3259138"/>
            <a:ext cx="4470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6D1014"/>
                </a:solidFill>
                <a:latin typeface="Lucida Sans Unicode" pitchFamily="34" charset="0"/>
              </a:rPr>
              <a:t>ЖИЛИЩНО-КОММУНАЛЬНОЕ ХОЗЯЙСТВО</a:t>
            </a:r>
          </a:p>
        </p:txBody>
      </p:sp>
      <p:pic>
        <p:nvPicPr>
          <p:cNvPr id="23555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24"/>
            <a:ext cx="9144000" cy="687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3001" y="228600"/>
            <a:ext cx="7641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Мероприятия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санитарному содержанию и озеленению территории</a:t>
            </a:r>
          </a:p>
        </p:txBody>
      </p:sp>
      <p:pic>
        <p:nvPicPr>
          <p:cNvPr id="8" name="Picture 12" descr="DSCF8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612"/>
            <a:ext cx="2513013" cy="196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9770" y="2550812"/>
            <a:ext cx="811645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2018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проведены работы по вывозу  твердых бытовых отходов с общественного кладбища в с.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благоустроена  подъездная дорога с площадкой  на  общественном  кладбище в с.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местного бюджета на мероприятия по обращению с твердыми коммунальными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отходами составили 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241 348,43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 Выполнены мероприятия по вывозу  мусора с общественного кладбища в п. Березовский.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ЛИКВИДАЦИЯ </a:t>
            </a:r>
            <a:r>
              <a:rPr lang="ru-RU" sz="1100" b="1" dirty="0">
                <a:solidFill>
                  <a:srgbClr val="C00000"/>
                </a:solidFill>
                <a:latin typeface="Times New Roman"/>
                <a:ea typeface="Times New Roman"/>
              </a:rPr>
              <a:t>НЕСАНКЦИОНИРОВАННЫХ СВАЛОК</a:t>
            </a:r>
            <a:endParaRPr lang="ru-RU" sz="11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100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Дважды  в июне и октябре  2018 года  проводилась уборка несанкционированных свалок на территории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сельсовета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2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 с.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Маганск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в районе кладбища в д.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Свищево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общей площадью  2, 0 га.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Фото до уборки   за с.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Фото после уборки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Елена Валентиновна\Desktop\Desktop\Для отчета за 2019 год\благоустройство -кладбище с. маганск октябрь 2019\DSCF8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1457"/>
            <a:ext cx="251649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 Валентиновна\Desktop\Desktop\Для отчета за 2018 год\на сайт 12.11.2018 Новости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0" y="567154"/>
            <a:ext cx="2526685" cy="195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Елена Валентиновна\Desktop\Desktop\Для отчета за 2018 год\уборка свалки июнь (Исполнит. производство)2018\До  26.06.2018\IMG_20180626_090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20527"/>
            <a:ext cx="2981324" cy="20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лена Валентиновна\Desktop\Desktop\Для отчета за 2018 год\уборка свалки июнь (Исполнит. производство)2018\После  уборки 26.06.2018\S07630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20527"/>
            <a:ext cx="2881282" cy="20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05392" y="569612"/>
            <a:ext cx="13083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srgbClr val="000000"/>
                </a:solidFill>
                <a:ea typeface="+mj-ea"/>
              </a:rPr>
              <a:t>п. Березовский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1682" y="569612"/>
            <a:ext cx="4532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 smtClean="0">
                <a:solidFill>
                  <a:srgbClr val="000000"/>
                </a:solidFill>
                <a:ea typeface="+mj-ea"/>
              </a:rPr>
              <a:t>С. </a:t>
            </a:r>
            <a:r>
              <a:rPr lang="ru-RU" sz="1200" kern="0" dirty="0" err="1" smtClean="0">
                <a:solidFill>
                  <a:srgbClr val="000000"/>
                </a:solidFill>
                <a:ea typeface="+mj-ea"/>
              </a:rPr>
              <a:t>Маганск</a:t>
            </a:r>
            <a:r>
              <a:rPr lang="ru-RU" sz="1200" kern="0" dirty="0" smtClean="0">
                <a:solidFill>
                  <a:srgbClr val="000000"/>
                </a:solidFill>
                <a:ea typeface="+mj-ea"/>
              </a:rPr>
              <a:t> , работы по уборке, отсыпке дороги на кладбище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6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336800" y="3259138"/>
            <a:ext cx="4470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6D1014"/>
                </a:solidFill>
                <a:latin typeface="Lucida Sans Unicode" pitchFamily="34" charset="0"/>
              </a:rPr>
              <a:t>ЖИЛИЩНО-КОММУНАЛЬНОЕ ХОЗЯЙСТВО</a:t>
            </a:r>
          </a:p>
        </p:txBody>
      </p:sp>
      <p:pic>
        <p:nvPicPr>
          <p:cNvPr id="23555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9"/>
            <a:ext cx="91440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4" descr="C:\Users\Елена Валентиновна\Desktop\Desktop\Для отчета за 2018 год\Акция -Пластик\пластик -акция 2018\IMG-21d74f92c1d58fb1b73773473614686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3961"/>
            <a:ext cx="2819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Елена Валентиновна\Desktop\Desktop\Для отчета за 2018 год\Акция -Пластик\Награждение Министр экологии\награждает девочк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49" y="491674"/>
            <a:ext cx="251460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2475" y="2930073"/>
            <a:ext cx="7671594" cy="3640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15  июля 2018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администрацией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сельсовета была объявлена 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экологическая акция «Пластику - вторую жизнь!».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элементами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конкурса. Участниками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экологической акции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стали учащиеся  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маганской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школы и березовской школы №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5, которые два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месяца  активно  принимали участие – собирали  пластик.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 итогам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акции. Березовская общеобразовательная школа № 5 (координатор 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Максимихина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Т.Н.)– собрано 475 кг пластика – 1 место. Чуть меньше собрали пластика  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маганские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школьники (координатор Остапенко Н.И.) – собрано 130 кг -  2 место. Весь собранный пластик  школьники сдали в переработку, заработав  на этом небольшую сумму денег. </a:t>
            </a:r>
            <a:endParaRPr lang="ru-RU" sz="12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Организатор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экологической акции - администрация 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Маганского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сельсовета и партнер акции  Общество с ограниченной ответственностью «Вторичные ресурсы Красноярск» (Генеральный директор </a:t>
            </a:r>
            <a:r>
              <a:rPr lang="ru-RU" sz="1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Шепелёв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Евгений Сергеевич) приготовили  победителям  призы, которые 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вручили 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 сентября  на линейке.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За 1 место  администрацией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сельсовета школе № 5 вручена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детская площадка,  команде занявшей 2 место – комплект футбольной формы ( на 11 человек) и футбольный мяч.  Самым активным сборщикам от каждой школы на линейке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вручены  поощрительные призы. </a:t>
            </a:r>
            <a:endParaRPr lang="ru-RU" sz="12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А Министр экологии и рационального природопользования Красноярского края наградил школьников за собранный пластик грамотами министерства за активное участие в акции и вклад в сохранение экологического благополучия и сохранение окружающей среды.</a:t>
            </a:r>
            <a:endParaRPr lang="ru-RU" sz="1200" dirty="0">
              <a:solidFill>
                <a:srgbClr val="000000"/>
              </a:solidFill>
            </a:endParaRPr>
          </a:p>
        </p:txBody>
      </p:sp>
      <p:pic>
        <p:nvPicPr>
          <p:cNvPr id="10242" name="Picture 2" descr="C:\Users\Елена Валентиновна\Desktop\Desktop\Для отчета за 2018 год\Акция -Пластик\детская площадка\IMG_20180730_104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457200"/>
            <a:ext cx="26654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0200" y="106312"/>
            <a:ext cx="7292181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504D"/>
                </a:solidFill>
                <a:latin typeface="Times New Roman"/>
                <a:ea typeface="Calibri"/>
                <a:cs typeface="Times New Roman"/>
              </a:rPr>
              <a:t>       </a:t>
            </a:r>
            <a:r>
              <a:rPr lang="ru-RU" sz="1600" b="1" dirty="0" smtClean="0">
                <a:solidFill>
                  <a:srgbClr val="C0504D"/>
                </a:solidFill>
                <a:latin typeface="Times New Roman"/>
                <a:ea typeface="Calibri"/>
                <a:cs typeface="Times New Roman"/>
              </a:rPr>
              <a:t>ЭКОЛОГИЧЕСКАЯ АКЦИЯ </a:t>
            </a:r>
            <a:r>
              <a:rPr lang="ru-RU" sz="1600" b="1" dirty="0">
                <a:solidFill>
                  <a:srgbClr val="C0504D"/>
                </a:solidFill>
                <a:latin typeface="Times New Roman"/>
                <a:ea typeface="Calibri"/>
                <a:cs typeface="Times New Roman"/>
              </a:rPr>
              <a:t>«ПЛАСТИКУ-ВТОРУЮ ЖИЗНЬ!»</a:t>
            </a:r>
            <a:endParaRPr lang="ru-RU" sz="1600" b="1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17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296961"/>
            <a:ext cx="6971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srgbClr val="C00000"/>
                </a:solidFill>
                <a:latin typeface="Lucida Sans Unicode"/>
              </a:rPr>
              <a:t>ДОРОЖНАЯ </a:t>
            </a:r>
            <a:r>
              <a:rPr lang="ru-RU" sz="1400" b="1" dirty="0" smtClean="0">
                <a:solidFill>
                  <a:srgbClr val="C00000"/>
                </a:solidFill>
                <a:latin typeface="Lucida Sans Unicode"/>
              </a:rPr>
              <a:t>ДЕЯТЕЛЬНОСТЬ  НА ТЕРРИТОРИИ   МАГАНСКОГО   СЕЛЬСОВЕТА </a:t>
            </a:r>
            <a:endParaRPr lang="ru-RU" sz="1400" b="1" dirty="0">
              <a:solidFill>
                <a:srgbClr val="C00000"/>
              </a:solidFill>
              <a:latin typeface="Lucida Sans Unicode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3303" y="757535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протяженность автомобильных дорог по населенным пунктам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составляет 52,44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км.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и содержание автомобильных дорог местного значения на территории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осуществляется за счет средств субсидии в рамках краевой государственной программы Красноярского края «Развитие транспортной системы»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Photo0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0" y="757536"/>
            <a:ext cx="2590800" cy="234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39639D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81400" y="2057400"/>
            <a:ext cx="46949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AE1517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РЕМОНТ  УЛИЧНО-ДОРОЖНОЙ </a:t>
            </a:r>
            <a:r>
              <a:rPr lang="ru-RU" altLang="ru-RU" sz="1200" b="1" dirty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СЕТИ  </a:t>
            </a:r>
            <a:r>
              <a:rPr lang="ru-RU" altLang="ru-RU" sz="12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МАГАНСКОГО СЕЛЬСОВЕТА за счет средств краевой субсидии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AE1517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Асфальтирование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автомобильных дорог:</a:t>
            </a:r>
          </a:p>
          <a:p>
            <a:pPr lvl="0"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2015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пос. Березовский  по ул. Пионерская  -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546 600 рублей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заасфальтировано  0,6 км автомобильной дороги по ул.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Пионерская.</a:t>
            </a:r>
            <a:endParaRPr lang="ru-RU" sz="1200" dirty="0">
              <a:solidFill>
                <a:prstClr val="black"/>
              </a:solidFill>
              <a:latin typeface="Lucida Sans Unicode"/>
            </a:endParaRP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с.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965 138,00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рублей,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заасфальтировано 0,22 км автомобильной дороги от д. 26 до д. 57а по ул. Совхозная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AE1517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улично-дорожной сети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подсыпка гравием,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грейдирование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летний период, очистка от снега в зимний период  автомобильных дорог в населенных пунктах 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осуществлялось  на основании муниципальных контрактов.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эти цели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Маганскому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сельсовету из  краевого бюджета было выделено: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2015 год - 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1 939 240,91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руб.  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2016 год - 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1 808 444,00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руб.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 smtClean="0">
              <a:solidFill>
                <a:srgbClr val="AE1517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200" b="1" dirty="0">
              <a:solidFill>
                <a:srgbClr val="AE15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 descr="Photo0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0" y="3103375"/>
            <a:ext cx="2572360" cy="2078226"/>
          </a:xfrm>
          <a:prstGeom prst="rect">
            <a:avLst/>
          </a:prstGeom>
          <a:noFill/>
          <a:ln>
            <a:noFill/>
          </a:ln>
          <a:effectLst>
            <a:glow rad="228600">
              <a:srgbClr val="39639D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:\Users\Елена Валентиновна\Desktop\114CANON\IMG_14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0" y="4906344"/>
            <a:ext cx="2718620" cy="17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280" y="757536"/>
            <a:ext cx="2667000" cy="350838"/>
          </a:xfrm>
        </p:spPr>
        <p:txBody>
          <a:bodyPr/>
          <a:lstStyle/>
          <a:p>
            <a:pPr algn="just"/>
            <a:r>
              <a:rPr lang="ru-RU" sz="1200" dirty="0"/>
              <a:t>п</a:t>
            </a:r>
            <a:r>
              <a:rPr lang="ru-RU" sz="1200" dirty="0" smtClean="0"/>
              <a:t>. Березовский ул. Пионерская,2015 г.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7395" y="4495800"/>
            <a:ext cx="2560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srgbClr val="000000"/>
                </a:solidFill>
                <a:ea typeface="+mj-ea"/>
              </a:rPr>
              <a:t>с</a:t>
            </a:r>
            <a:r>
              <a:rPr lang="ru-RU" sz="1200" kern="0" dirty="0" smtClean="0">
                <a:solidFill>
                  <a:srgbClr val="000000"/>
                </a:solidFill>
                <a:ea typeface="+mj-ea"/>
              </a:rPr>
              <a:t>. </a:t>
            </a:r>
            <a:r>
              <a:rPr lang="ru-RU" sz="1200" kern="0" dirty="0" err="1" smtClean="0">
                <a:solidFill>
                  <a:srgbClr val="000000"/>
                </a:solidFill>
                <a:ea typeface="+mj-ea"/>
              </a:rPr>
              <a:t>Маганск</a:t>
            </a:r>
            <a:r>
              <a:rPr lang="ru-RU" sz="1200" kern="0" dirty="0" smtClean="0">
                <a:solidFill>
                  <a:srgbClr val="000000"/>
                </a:solidFill>
                <a:ea typeface="+mj-ea"/>
              </a:rPr>
              <a:t> ул. Совхозная, 2016 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0380" y="6392089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с. </a:t>
            </a:r>
            <a:r>
              <a:rPr lang="ru-RU" sz="1200" kern="0" dirty="0" err="1">
                <a:solidFill>
                  <a:srgbClr val="000000"/>
                </a:solidFill>
              </a:rPr>
              <a:t>Маганск</a:t>
            </a:r>
            <a:r>
              <a:rPr lang="ru-RU" sz="1200" kern="0" dirty="0">
                <a:solidFill>
                  <a:srgbClr val="000000"/>
                </a:solidFill>
              </a:rPr>
              <a:t>  </a:t>
            </a:r>
            <a:r>
              <a:rPr lang="ru-RU" sz="1200" kern="0" dirty="0" smtClean="0">
                <a:solidFill>
                  <a:srgbClr val="000000"/>
                </a:solidFill>
              </a:rPr>
              <a:t>пер. Партизанский, 2016 г.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8162"/>
            <a:ext cx="2157413" cy="21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Прямоугольник 4"/>
          <p:cNvSpPr>
            <a:spLocks noChangeArrowheads="1"/>
          </p:cNvSpPr>
          <p:nvPr/>
        </p:nvSpPr>
        <p:spPr bwMode="auto">
          <a:xfrm>
            <a:off x="2857500" y="381000"/>
            <a:ext cx="5689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РЕМОНТ  И СОДЕРЖАНИЕ УЛИЧНО-ДОРОЖНОЙ СЕТИ  В  2017 году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 ремонт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улично-дорожной сети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Маганскому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сельсовету в 2017 году из средств краевого бюджета выделено 3 337 300 рублей. Средства краевой субсидии  направлены на капитальный ремонт улицы Совхозная в с.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Электронный аукцион проведен администрацией Березовского района, на основании  соглашения о передаче части полномочий с уровня сельсовета на уровень района.  Ремонтные работы по асфальтированию 0,7 км улицы Совхозная в с.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проведены в сентябре 2017 г. в полном объеме. Проблема асфальтирования ул. Совхозная в с. Маганск, тянувшаяся годами,  наконец была решена.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21955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5600" y="2305884"/>
            <a:ext cx="556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улично-дорожной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сети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на основании муниципального контракта, заключенного 12 сентября 2017 года по результатам  аукциона в электронной форме осуществляло Общество с ограниченной ответственностью «Город24». Сумма муниципального контракта - 781 214 рублей. Контракт выполнен в полном объеме.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Годовой объем закупок у единственного поставщика (подрядчика, исполнителя) в соответствии с пунктом 4 части 1 статьи 93 Федерального закона №44-ФЗ  на содержание  автомобильных дорог улично-дорожной сети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составил 1 448 046,00 руб.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714875"/>
            <a:ext cx="21701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9249" y="4072295"/>
            <a:ext cx="53775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году 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счет средств краевой субсидии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полностью отремонтировано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два автомобильных моста: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Автомобильный мост на ул. Целинная в с. </a:t>
            </a:r>
            <a:r>
              <a:rPr lang="ru-RU" altLang="ru-RU" sz="1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Проведены ремонтные работы моста  через р. Березовка  по ул. Целинная в с.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Последний раз  мост  ремонтировали более десяти лет назад, а построен он в семидесятые годы прошлого века. За это время деревянное основание и перекрытие  моста сгнило и администрацией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было принято решение о срочном ремонте моста.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Муниципальные контракты на ремонт моста в размере:  1) 99 897,45 руб.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(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Устройство деревянных пролетных строений моста из брусьев через р. Березовка); 99 581,16 руб. - (Ремонт рабочего настила моста ) выполнены в полном объеме.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375" y="2355116"/>
            <a:ext cx="2417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с. </a:t>
            </a:r>
            <a:r>
              <a:rPr lang="ru-RU" sz="1200" kern="0" dirty="0" err="1">
                <a:solidFill>
                  <a:srgbClr val="000000"/>
                </a:solidFill>
              </a:rPr>
              <a:t>Маганск</a:t>
            </a:r>
            <a:r>
              <a:rPr lang="ru-RU" sz="1200" kern="0" dirty="0">
                <a:solidFill>
                  <a:srgbClr val="000000"/>
                </a:solidFill>
              </a:rPr>
              <a:t> ул. </a:t>
            </a:r>
            <a:r>
              <a:rPr lang="ru-RU" sz="1200" kern="0" dirty="0" smtClean="0">
                <a:solidFill>
                  <a:srgbClr val="000000"/>
                </a:solidFill>
              </a:rPr>
              <a:t>Совхозная, 2017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220" y="6251228"/>
            <a:ext cx="2323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с. </a:t>
            </a:r>
            <a:r>
              <a:rPr lang="ru-RU" sz="1200" kern="0" dirty="0" err="1">
                <a:solidFill>
                  <a:srgbClr val="000000"/>
                </a:solidFill>
              </a:rPr>
              <a:t>Маганск</a:t>
            </a:r>
            <a:r>
              <a:rPr lang="ru-RU" sz="1200" kern="0" dirty="0">
                <a:solidFill>
                  <a:srgbClr val="000000"/>
                </a:solidFill>
              </a:rPr>
              <a:t> </a:t>
            </a:r>
            <a:r>
              <a:rPr lang="ru-RU" sz="1200" kern="0" dirty="0" smtClean="0">
                <a:solidFill>
                  <a:srgbClr val="000000"/>
                </a:solidFill>
              </a:rPr>
              <a:t>мост ул. Целинная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313" y="4294225"/>
            <a:ext cx="2880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</a:t>
            </a:r>
            <a:r>
              <a:rPr lang="ru-RU" sz="1200" kern="0" dirty="0" smtClean="0">
                <a:solidFill>
                  <a:srgbClr val="000000"/>
                </a:solidFill>
              </a:rPr>
              <a:t>Березовский ул. Пионерская,2017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85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9705"/>
            <a:ext cx="25257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Прямоугольник 8"/>
          <p:cNvSpPr>
            <a:spLocks noChangeArrowheads="1"/>
          </p:cNvSpPr>
          <p:nvPr/>
        </p:nvSpPr>
        <p:spPr bwMode="auto">
          <a:xfrm>
            <a:off x="3119282" y="152400"/>
            <a:ext cx="56848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Автомобильный мост на ул. Ленина в с. </a:t>
            </a:r>
            <a:r>
              <a:rPr lang="ru-RU" altLang="ru-RU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endParaRPr lang="ru-RU" alt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мостовом переходе через ручей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Миндерлык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улице Ленина в с.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проведены ремонтные работы по очистке русла ручья, ремонту моста. В целях обеспечения безопасности движения  с одной стороны моста установлено ограждение, а вдоль проезжей части   обустроен тротуар для пешеходов.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Муниципальные контракты на ремонт моста в размере:   1) 88 509,40  руб</a:t>
            </a:r>
            <a:r>
              <a:rPr lang="ru-RU" altLang="ru-RU" sz="1200" dirty="0" smtClean="0">
                <a:solidFill>
                  <a:srgbClr val="000000"/>
                </a:solidFill>
                <a:latin typeface="13"/>
                <a:cs typeface="Times New Roman" pitchFamily="18" charset="0"/>
              </a:rPr>
              <a:t>.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(Укрепление русла 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руч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Миндерлык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обустройство тротуара на мосту с.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ул. Ленина), 2)</a:t>
            </a:r>
            <a:r>
              <a:rPr lang="ru-RU" altLang="ru-RU" sz="1200" b="1" dirty="0" smtClean="0">
                <a:solidFill>
                  <a:srgbClr val="000000"/>
                </a:solidFill>
                <a:latin typeface="13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99 378,22 руб. – (Устройство деревянных пролетных строений моста под  автомобильную  дорогу из брусьев  через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руч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Миндерлык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 3) 99 148,05 руб. - Замена дощатого рабочего настила  выполнены в полном объеме.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1097" y="2362200"/>
            <a:ext cx="582118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 РЕМОНТ  И СОДЕРЖАНИЕ УЛИЧНО-ДОРОЖНОЙ СЕТИ  В  </a:t>
            </a:r>
            <a:r>
              <a:rPr lang="ru-RU" altLang="ru-RU" sz="12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2018 году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 </a:t>
            </a: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</a:rPr>
              <a:t>2018 году </a:t>
            </a:r>
            <a:r>
              <a:rPr lang="ru-RU" sz="1200" dirty="0">
                <a:latin typeface="Times New Roman"/>
                <a:ea typeface="Times New Roman"/>
              </a:rPr>
              <a:t>на территории </a:t>
            </a:r>
            <a:r>
              <a:rPr lang="ru-RU" sz="1200" dirty="0" err="1">
                <a:latin typeface="Times New Roman"/>
                <a:ea typeface="Times New Roman"/>
              </a:rPr>
              <a:t>Маганского</a:t>
            </a:r>
            <a:r>
              <a:rPr lang="ru-RU" sz="1200" dirty="0">
                <a:latin typeface="Times New Roman"/>
                <a:ea typeface="Times New Roman"/>
              </a:rPr>
              <a:t> сельсовета дорожная деятельность осуществлялась по двум направлениям – ремонт автомобильных дорог общего пользования местного значения  и содержание автомобильных дорог общего пользования местного значения.</a:t>
            </a:r>
            <a:r>
              <a:rPr lang="ru-RU" sz="1200" i="1" dirty="0">
                <a:solidFill>
                  <a:srgbClr val="777777"/>
                </a:solidFill>
                <a:latin typeface="PT Serif"/>
                <a:ea typeface="Times New Roman"/>
              </a:rPr>
              <a:t> </a:t>
            </a:r>
            <a:endParaRPr lang="ru-RU" sz="1200" i="1" dirty="0" smtClean="0">
              <a:solidFill>
                <a:srgbClr val="777777"/>
              </a:solidFill>
              <a:latin typeface="PT Serif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На  </a:t>
            </a: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</a:rPr>
              <a:t>ремонт  </a:t>
            </a:r>
            <a:r>
              <a:rPr lang="ru-RU" sz="1200" dirty="0">
                <a:latin typeface="Times New Roman"/>
                <a:ea typeface="Times New Roman"/>
              </a:rPr>
              <a:t>автомобильных дорог общего пользования местного значения из средств краевого бюджета </a:t>
            </a:r>
            <a:r>
              <a:rPr lang="ru-RU" sz="1200" dirty="0" smtClean="0">
                <a:latin typeface="Times New Roman"/>
                <a:ea typeface="Times New Roman"/>
              </a:rPr>
              <a:t> </a:t>
            </a:r>
            <a:r>
              <a:rPr lang="ru-RU" sz="1200" dirty="0">
                <a:latin typeface="Times New Roman"/>
                <a:ea typeface="Times New Roman"/>
              </a:rPr>
              <a:t>выделено </a:t>
            </a:r>
            <a:r>
              <a:rPr lang="ru-RU" sz="1200" dirty="0" smtClean="0">
                <a:latin typeface="Times New Roman"/>
                <a:ea typeface="Calibri"/>
              </a:rPr>
              <a:t>1 859 100,00</a:t>
            </a:r>
            <a:r>
              <a:rPr lang="ru-RU" sz="1200" dirty="0" smtClean="0">
                <a:latin typeface="Times New Roman"/>
                <a:ea typeface="Times New Roman"/>
              </a:rPr>
              <a:t>     рублей</a:t>
            </a:r>
            <a:r>
              <a:rPr lang="ru-RU" sz="1200" dirty="0">
                <a:latin typeface="Times New Roman"/>
                <a:ea typeface="Times New Roman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     По результатам электронного аукциона определен подрядчик и  заключен муниципальный контракт на сумму 1 614 873, 56  рублей. Проведены работы по ремонту асфальтобетонного покрытия участка автомобильной дороги протяженностью 0,26 км в п. Березовский, по адресу: проезд без названия от ул. Пионерская  к школе. </a:t>
            </a: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Times New Roman"/>
              </a:rPr>
              <a:t>    На </a:t>
            </a:r>
            <a:r>
              <a:rPr lang="ru-RU" sz="1200" dirty="0">
                <a:latin typeface="Times New Roman"/>
                <a:ea typeface="Times New Roman"/>
              </a:rPr>
              <a:t>средства  экономии от проведенного электронного </a:t>
            </a:r>
            <a:r>
              <a:rPr lang="ru-RU" sz="1200" dirty="0" smtClean="0">
                <a:latin typeface="Times New Roman"/>
                <a:ea typeface="Times New Roman"/>
              </a:rPr>
              <a:t>аукциона </a:t>
            </a:r>
            <a:r>
              <a:rPr lang="ru-RU" sz="1200" dirty="0">
                <a:latin typeface="Times New Roman"/>
                <a:ea typeface="Times New Roman"/>
              </a:rPr>
              <a:t>проведен ремонт гравийных дорог   в пос. Березовский – пер. Школьный -  156   м, пер. Банный - 107    м, пер. Центральный -  120   м. </a:t>
            </a:r>
            <a:endParaRPr lang="ru-RU" sz="12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На </a:t>
            </a: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</a:rPr>
              <a:t>содержание дорог </a:t>
            </a:r>
            <a:r>
              <a:rPr lang="ru-RU" sz="1200" dirty="0">
                <a:latin typeface="Times New Roman"/>
                <a:ea typeface="Times New Roman"/>
              </a:rPr>
              <a:t>общего пользования местного </a:t>
            </a:r>
            <a:r>
              <a:rPr lang="ru-RU" sz="1200" dirty="0" smtClean="0">
                <a:latin typeface="Times New Roman"/>
                <a:ea typeface="Times New Roman"/>
              </a:rPr>
              <a:t>значения из средств краевого бюджета  </a:t>
            </a:r>
            <a:r>
              <a:rPr lang="ru-RU" sz="1200" dirty="0">
                <a:latin typeface="Times New Roman"/>
                <a:ea typeface="Times New Roman"/>
              </a:rPr>
              <a:t>выделено </a:t>
            </a:r>
            <a:r>
              <a:rPr lang="ru-RU" sz="1200" dirty="0">
                <a:latin typeface="Times New Roman"/>
                <a:ea typeface="Calibri"/>
              </a:rPr>
              <a:t>2000000,00</a:t>
            </a:r>
            <a:r>
              <a:rPr lang="ru-RU" sz="1200" dirty="0" smtClean="0">
                <a:latin typeface="Times New Roman"/>
                <a:ea typeface="Times New Roman"/>
              </a:rPr>
              <a:t> рублей</a:t>
            </a:r>
            <a:r>
              <a:rPr lang="ru-RU" sz="1200" dirty="0">
                <a:latin typeface="Times New Roman"/>
                <a:ea typeface="Times New Roman"/>
              </a:rPr>
              <a:t>. Денежные средства направлены на летнее и зимнее содержание автомобильных дорог в населенных пунктах сельсовета</a:t>
            </a:r>
            <a:r>
              <a:rPr lang="ru-RU" sz="1200" dirty="0" smtClean="0">
                <a:latin typeface="Times New Roman"/>
                <a:ea typeface="Times New Roman"/>
              </a:rPr>
              <a:t>.</a:t>
            </a:r>
            <a:endParaRPr lang="ru-RU" sz="1200" dirty="0">
              <a:latin typeface="Times New Roman"/>
              <a:ea typeface="Times New Roman"/>
            </a:endParaRPr>
          </a:p>
        </p:txBody>
      </p:sp>
      <p:pic>
        <p:nvPicPr>
          <p:cNvPr id="3074" name="Picture 2" descr="C:\Users\Елена Валентиновна\Desktop\Desktop\Для отчета за 2018 год\Фотогалерея - Дорожная деятельность.Итоги 2018 26.12.2018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6" y="2286000"/>
            <a:ext cx="239725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Елена Валентиновна\Desktop\Desktop\Для отчета за 2018 год\Дорожная деятельность Содержание - 2018 год\На сайт Дорожная деят. Итоги 2018 года\Содержание\IMG_20180704_113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419600"/>
            <a:ext cx="24383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6251" y="189230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с. </a:t>
            </a:r>
            <a:r>
              <a:rPr lang="ru-RU" sz="1200" kern="0" dirty="0" err="1">
                <a:solidFill>
                  <a:srgbClr val="000000"/>
                </a:solidFill>
              </a:rPr>
              <a:t>Маганск</a:t>
            </a:r>
            <a:r>
              <a:rPr lang="ru-RU" sz="1200" kern="0" dirty="0">
                <a:solidFill>
                  <a:srgbClr val="000000"/>
                </a:solidFill>
              </a:rPr>
              <a:t> мост ул. </a:t>
            </a:r>
            <a:r>
              <a:rPr lang="ru-RU" sz="1200" kern="0" dirty="0" smtClean="0">
                <a:solidFill>
                  <a:srgbClr val="000000"/>
                </a:solidFill>
              </a:rPr>
              <a:t>Ленина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2657" y="2286000"/>
            <a:ext cx="2781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srgbClr val="000000"/>
                </a:solidFill>
                <a:ea typeface="+mj-ea"/>
              </a:rPr>
              <a:t>п. Березовский </a:t>
            </a:r>
            <a:r>
              <a:rPr lang="ru-RU" sz="1200" kern="0" dirty="0" smtClean="0">
                <a:solidFill>
                  <a:srgbClr val="000000"/>
                </a:solidFill>
                <a:ea typeface="+mj-ea"/>
              </a:rPr>
              <a:t>дорога к школе,2018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0705" y="4419600"/>
            <a:ext cx="1061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srgbClr val="000000"/>
                </a:solidFill>
                <a:ea typeface="+mj-ea"/>
              </a:rPr>
              <a:t>д</a:t>
            </a:r>
            <a:r>
              <a:rPr lang="ru-RU" sz="1200" kern="0" dirty="0" smtClean="0">
                <a:solidFill>
                  <a:srgbClr val="000000"/>
                </a:solidFill>
                <a:ea typeface="+mj-ea"/>
              </a:rPr>
              <a:t>. </a:t>
            </a:r>
            <a:r>
              <a:rPr lang="ru-RU" sz="1200" kern="0" dirty="0" err="1" smtClean="0">
                <a:solidFill>
                  <a:srgbClr val="000000"/>
                </a:solidFill>
                <a:ea typeface="+mj-ea"/>
              </a:rPr>
              <a:t>Свищево</a:t>
            </a:r>
            <a:r>
              <a:rPr lang="ru-RU" sz="1200" kern="0" dirty="0" smtClean="0">
                <a:solidFill>
                  <a:srgbClr val="000000"/>
                </a:solidFill>
                <a:ea typeface="+mj-ea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7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3" y="-250826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24717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31458" y="-76200"/>
            <a:ext cx="51791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РЕМОНТ  </a:t>
            </a:r>
            <a:r>
              <a:rPr lang="ru-RU" altLang="ru-RU" sz="12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И СОДЕРЖАНИЕ УЛИЧНО-ДОРОЖНОЙ СЕТИ в 2019 году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году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эти цели из краевого бюджета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Маганскому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сельсовету было выделено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1 808 325,15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рублей,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из местного бюджета составило 18 083,25 рублей.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2450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автодороги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улице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 названием «Проезд без названия от ул. Пионерская к школе»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площадью возле сельского Дома культуры заасфальтировали в 2019 году. 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Электронный аукцион проведен администрацией Березовского района, на основании  соглашения о передаче части полномочий с уровня сельсовета на уровень района.  Ремонтные работы по асфальтированию проведены в июле  2019 г. в полном объеме.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В результате проведенного электронного аукциона образовалась экономия в размере 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98 000,00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которая была направлена на ремонт ( отсыпка гравием)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пер.Банный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п.Березовский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7" y="4250996"/>
            <a:ext cx="244224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4292" y="2786122"/>
            <a:ext cx="50385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 улично-дорожной сети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Маганскому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сельсовету из  краевого бюджета было выделено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1 425 600,00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счет средств краевой субсидии проведены  мероприятия по летнему и зимнему содержанию автомобильных дорог в населенных пунктах. Сумма муниципального контракта по результатам электронного аукциона составила 723 630,00 руб.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На выполнение работ по содержанию УДС с единственным поставщиком заключено 9 муниципальных контрактов на общую сумму  701 970,00 руб.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8196" name="Picture 4" descr="C:\Users\Елена Валентиновна\Desktop\Desktop\Для отчета за 2019 год\Главная-Новости - В приоритете - ремонт дорог к социально значимым объектам\DSCF8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21316"/>
            <a:ext cx="247173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Елена Валентиновна\Desktop\Desktop\Для отчета за 2019 год\п. Березовский ул. зеленая отсыпка гравием июль 2019\IMG_20190731_1551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77" y="4677946"/>
            <a:ext cx="2614152" cy="199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Елена Валентиновна\Desktop\Desktop\Для отчета за 2019 год\п. Березовский ул. Пионерская отсыпка гравием август 2019\После 06.08.2019\IMG_20190806_1633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11236"/>
            <a:ext cx="2438400" cy="19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0899" y="1826567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</a:t>
            </a:r>
            <a:r>
              <a:rPr lang="ru-RU" sz="1200" kern="0" dirty="0" smtClean="0">
                <a:solidFill>
                  <a:srgbClr val="000000"/>
                </a:solidFill>
              </a:rPr>
              <a:t>дорога и площадь </a:t>
            </a:r>
          </a:p>
          <a:p>
            <a:pPr lvl="0"/>
            <a:r>
              <a:rPr lang="ru-RU" sz="1200" kern="0" dirty="0" smtClean="0">
                <a:solidFill>
                  <a:srgbClr val="000000"/>
                </a:solidFill>
              </a:rPr>
              <a:t>возле сельского дома культуры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72200" y="6373080"/>
            <a:ext cx="2497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ул. Пионерская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0162" y="6392944"/>
            <a:ext cx="2167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ул. </a:t>
            </a:r>
            <a:r>
              <a:rPr lang="ru-RU" sz="1200" kern="0" dirty="0" smtClean="0">
                <a:solidFill>
                  <a:srgbClr val="000000"/>
                </a:solidFill>
              </a:rPr>
              <a:t>Зеленая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2207" y="6096081"/>
            <a:ext cx="2060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</a:t>
            </a:r>
            <a:r>
              <a:rPr lang="ru-RU" sz="1200" kern="0" dirty="0" smtClean="0">
                <a:solidFill>
                  <a:srgbClr val="000000"/>
                </a:solidFill>
              </a:rPr>
              <a:t>. </a:t>
            </a:r>
            <a:r>
              <a:rPr lang="ru-RU" sz="1200" kern="0" dirty="0" err="1" smtClean="0">
                <a:solidFill>
                  <a:srgbClr val="000000"/>
                </a:solidFill>
              </a:rPr>
              <a:t>Маганск</a:t>
            </a:r>
            <a:r>
              <a:rPr lang="ru-RU" sz="1200" kern="0" dirty="0" smtClean="0">
                <a:solidFill>
                  <a:srgbClr val="000000"/>
                </a:solidFill>
              </a:rPr>
              <a:t> ул. Советская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825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-16868864"/>
            <a:ext cx="6750050" cy="1007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050" b="1" dirty="0">
                <a:solidFill>
                  <a:srgbClr val="000000"/>
                </a:solidFill>
                <a:latin typeface="inherit"/>
                <a:ea typeface="Times New Roman"/>
              </a:rPr>
              <a:t>С главой поселения — о главном</a:t>
            </a:r>
            <a:endParaRPr lang="ru-RU" sz="105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050" dirty="0">
                <a:latin typeface="Times New Roman"/>
                <a:ea typeface="Times New Roman"/>
              </a:rPr>
              <a:t> </a:t>
            </a:r>
          </a:p>
          <a:p>
            <a:pPr algn="just" fontAlgn="base">
              <a:spcAft>
                <a:spcPts val="1200"/>
              </a:spcAft>
            </a:pPr>
            <a:r>
              <a:rPr lang="ru-RU" sz="1050" dirty="0">
                <a:solidFill>
                  <a:srgbClr val="000000"/>
                </a:solidFill>
                <a:latin typeface="Trebuchet MS"/>
                <a:ea typeface="Times New Roman"/>
              </a:rPr>
              <a:t>       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На территории любого охвата у глав сельсоветов  схожие вопросы и задачи. Администрация сельсовета — это орган власти, который решает самые насущные, повседневные проблемы своих жителей. А спрос у людей всегда с главы поселения. Рабочий день главы  поселения  длится</a:t>
            </a:r>
            <a:r>
              <a:rPr lang="ru-RU" sz="105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24 часа. И это без преувеличения. Работы много. Признаться, порой запланируешь одно, а через час всё меняется, появляются незапланированные проблемы. </a:t>
            </a:r>
            <a:r>
              <a:rPr lang="ru-RU" sz="1050" dirty="0">
                <a:solidFill>
                  <a:srgbClr val="000000"/>
                </a:solidFill>
                <a:latin typeface="Times New Roman"/>
              </a:rPr>
              <a:t>Обязанности у главы сельского поселения сегодня настолько разнообразны, что порой не знаешь, где начинаются, а где заканчиваются границы его ответственности. 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Ведь в зоне  ответственности главы сельсовета  всё — сборы местных налогов,  благоустройство, дороги, освещение улиц, </a:t>
            </a:r>
            <a:r>
              <a:rPr lang="ru-RU" sz="1050" dirty="0">
                <a:solidFill>
                  <a:srgbClr val="000000"/>
                </a:solidFill>
                <a:latin typeface="Times New Roman"/>
              </a:rPr>
              <a:t>обязанности по мобилизационной подготовке, пожарная безопасность,  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взаимодействие с различными ведомствами,</a:t>
            </a:r>
            <a:r>
              <a:rPr lang="ru-RU" sz="1050" dirty="0">
                <a:solidFill>
                  <a:srgbClr val="000000"/>
                </a:solidFill>
                <a:latin typeface="Times New Roman"/>
              </a:rPr>
              <a:t> и ещё многое другое.</a:t>
            </a:r>
            <a:endParaRPr lang="ru-RU" sz="1050" dirty="0">
              <a:latin typeface="Times New Roman"/>
              <a:ea typeface="Times New Roman"/>
            </a:endParaRPr>
          </a:p>
          <a:p>
            <a:pPr algn="just" fontAlgn="t">
              <a:spcAft>
                <a:spcPts val="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</a:rPr>
              <a:t>     Только официальных полномочий порядка 30, а жизнь подбрасывает ещё массу непредвиденных проблем.  </a:t>
            </a:r>
            <a:endParaRPr lang="ru-RU" sz="105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</a:rPr>
              <a:t>Глава поселения — власть, которая ближе всего к людям. Именно к нему в первую очередь идут со всеми бедами и проблемами. Сколько ежедневных обращений — письменных и устных, официальных и просто на улице! Иногда люди в добром настроении, а порой и оскорбить могут... И всех глава должен выслушать. У кого-то сосед закопал канаву — бегут жаловаться в сельсовет. Лампочка на столбе перегорела — „Давайте быстрей меняйте, около дома темно!“ Выбоина на дороге образовалась — „Немедленно исправляйте!“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endParaRPr lang="ru-RU" sz="1050" dirty="0">
              <a:latin typeface="Times New Roman"/>
              <a:ea typeface="Times New Roman"/>
            </a:endParaRPr>
          </a:p>
          <a:p>
            <a:pPr algn="just" fontAlgn="t">
              <a:spcAft>
                <a:spcPts val="0"/>
              </a:spcAft>
            </a:pPr>
            <a:r>
              <a:rPr lang="ru-RU" sz="1050" dirty="0">
                <a:latin typeface="Times New Roman"/>
                <a:ea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   Территория </a:t>
            </a:r>
            <a:r>
              <a:rPr lang="ru-RU" sz="1050" dirty="0" err="1">
                <a:solidFill>
                  <a:srgbClr val="000000"/>
                </a:solidFill>
                <a:latin typeface="Times New Roman"/>
                <a:ea typeface="Times New Roman"/>
              </a:rPr>
              <a:t>Маганского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сельсовета имеет свою богатую историю. Сегодня она включает 9 населённых пунктов. На территории проживает более ______ жителей, работают 3  школы, , 2 дома культуры, один клуб, две  амбулатории общей врачебной практики, 3 </a:t>
            </a:r>
            <a:r>
              <a:rPr lang="ru-RU" sz="1050" dirty="0" err="1">
                <a:solidFill>
                  <a:srgbClr val="000000"/>
                </a:solidFill>
                <a:latin typeface="Times New Roman"/>
                <a:ea typeface="Times New Roman"/>
              </a:rPr>
              <a:t>ФАПа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, 3 библиотеки, а протяжённость </a:t>
            </a:r>
            <a:r>
              <a:rPr lang="ru-RU" sz="1050" dirty="0" err="1">
                <a:solidFill>
                  <a:srgbClr val="000000"/>
                </a:solidFill>
                <a:latin typeface="Times New Roman"/>
                <a:ea typeface="Times New Roman"/>
              </a:rPr>
              <a:t>внутрипоселенческих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дорог составляет почти 52,4 километров. Эти цифры говорят о том, что территория требует большого внимания, а люди — постоянной заботы об их благополучной жизни на селе. </a:t>
            </a:r>
            <a:endParaRPr lang="ru-RU" sz="105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rgbClr val="000000"/>
                </a:solidFill>
                <a:latin typeface="Trebuchet MS"/>
                <a:ea typeface="Times New Roman"/>
              </a:rPr>
              <a:t>    </a:t>
            </a:r>
            <a:r>
              <a:rPr lang="ru-RU" sz="1050" b="1" i="1" dirty="0">
                <a:solidFill>
                  <a:srgbClr val="444444"/>
                </a:solidFill>
                <a:latin typeface="Georgia"/>
                <a:ea typeface="Times New Roman"/>
              </a:rPr>
              <a:t>- Что уже сделано в сфере благоустройства территории поселения ?</a:t>
            </a:r>
            <a:endParaRPr lang="ru-RU" sz="105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050" dirty="0">
                <a:solidFill>
                  <a:srgbClr val="444444"/>
                </a:solidFill>
                <a:latin typeface="Georgia"/>
                <a:ea typeface="Times New Roman"/>
              </a:rPr>
              <a:t/>
            </a:r>
            <a:br>
              <a:rPr lang="ru-RU" sz="1050" dirty="0">
                <a:solidFill>
                  <a:srgbClr val="444444"/>
                </a:solidFill>
                <a:latin typeface="Georgia"/>
                <a:ea typeface="Times New Roman"/>
              </a:rPr>
            </a:b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- Хотелось бы начать с того, что для выполнения каждого из этапов благоустройства необходимо проделать большую подготовительную работу, невидимую для глаз обычного жителя. К примеру, для того, чтобы осуществить ремонт дороги или муниципального здания, необходимо подготовить проектно-сметную документацию, оформить правоустанавливающие документы, провести торги, и только после этого приступить к ремонту.</a:t>
            </a:r>
            <a:b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</a:b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    Особое внимание к оформлению правоустанавливающих документов на объекты муниципальной собственности , так как сейчас, к сожалению, осуществлять ремонт без них невозможно. Оформление земельных участков, а также недвижимости, являющейся муниципальной собственностью, требует затрат, как материальных, так и временных. Жители поселений должны знать и понимать, что в том числе и поэтому сделать «всё и сразу» невозможно.</a:t>
            </a:r>
            <a:endParaRPr lang="ru-RU" sz="105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      Проблема благоустройства — это не только финансы, но и человеческий фактор. Любому неравнодушному жителю, конечно, хочется, чтобы на улицах было чисто, но для этого необходима активность и самих сельчан.   </a:t>
            </a:r>
            <a:endParaRPr lang="ru-RU" sz="1050" dirty="0">
              <a:latin typeface="Times New Roman"/>
              <a:ea typeface="Times New Roman"/>
            </a:endParaRPr>
          </a:p>
          <a:p>
            <a:pPr algn="just" fontAlgn="base">
              <a:spcAft>
                <a:spcPts val="120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Ведь насколько ухоженным, благоустроенным будет выглядеть каждый населенный пункт, напрямую зависит от воли, энергии, а также от заинтересованности и энтузиазма населения. </a:t>
            </a:r>
            <a:endParaRPr lang="ru-RU" sz="1050" dirty="0">
              <a:latin typeface="Times New Roman"/>
              <a:ea typeface="Times New Roman"/>
            </a:endParaRPr>
          </a:p>
          <a:p>
            <a:pPr algn="just" fontAlgn="base">
              <a:spcAft>
                <a:spcPts val="120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       Тяжело ли мне было нести такой груз ответственности на протяжении пяти лет на посту главы сельсовета? До  избрания  на должность главы  </a:t>
            </a:r>
            <a:r>
              <a:rPr lang="ru-RU" sz="1050" dirty="0" err="1">
                <a:solidFill>
                  <a:srgbClr val="000000"/>
                </a:solidFill>
                <a:latin typeface="Times New Roman"/>
                <a:ea typeface="Times New Roman"/>
              </a:rPr>
              <a:t>Маганского</a:t>
            </a: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сельсовета, я была  специалистом и заместителем  главы сельсовета, а это очень  большое  подспорье. Я знаю территорию, всех жителей, это позволяет ориентироваться в любой ситуации.</a:t>
            </a:r>
            <a:endParaRPr lang="ru-RU" sz="105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050" b="1" dirty="0">
                <a:solidFill>
                  <a:srgbClr val="444444"/>
                </a:solidFill>
                <a:latin typeface="Times New Roman"/>
                <a:ea typeface="Times New Roman"/>
              </a:rPr>
              <a:t>       </a:t>
            </a: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Очень часто к  исполнительной власти возникает великое множество советов, критики, в том числе и критиканства, уверенного всезнайства.</a:t>
            </a:r>
            <a:r>
              <a:rPr lang="ru-RU" sz="1050" b="1" i="1" dirty="0">
                <a:solidFill>
                  <a:srgbClr val="444444"/>
                </a:solidFill>
                <a:latin typeface="Times New Roman"/>
                <a:ea typeface="Times New Roman"/>
              </a:rPr>
              <a:t>  </a:t>
            </a: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Я с пониманием, даже с благодарностью отношусь к критике, тем более, что к власти всегда есть вопросы. Главное — чтобы критика была объективной, разумной и адекватной. Критиковать всегда просто, а вот проявить инициативу и сделать что-нибудь хорошее для окружающих гораздо сложнее, и поэтому, в основном, пыл критиканов, быстро угасает, когда их просишь принять участие, к примеру, в субботнике.  Люди, которые любят свое село, свой район, принимают в их благоустройстве активное участие, делают это молча, без лишних слов. К ним я испытываю чувство глубокого уважения и стараюсь оказывать  всяческое </a:t>
            </a:r>
            <a:r>
              <a:rPr lang="ru-RU" sz="1050" dirty="0" err="1">
                <a:solidFill>
                  <a:srgbClr val="444444"/>
                </a:solidFill>
                <a:latin typeface="Times New Roman"/>
                <a:ea typeface="Times New Roman"/>
              </a:rPr>
              <a:t>содействие.Должна</a:t>
            </a: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  сказать, что   моей опорой и поддержкой являются  старосты населенных пунктов в п. </a:t>
            </a:r>
            <a:r>
              <a:rPr lang="ru-RU" sz="1050" dirty="0" err="1">
                <a:solidFill>
                  <a:srgbClr val="444444"/>
                </a:solidFill>
                <a:latin typeface="Times New Roman"/>
                <a:ea typeface="Times New Roman"/>
              </a:rPr>
              <a:t>Береть</a:t>
            </a: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, п. Брод,  п. Урман  и Верхняя </a:t>
            </a:r>
            <a:r>
              <a:rPr lang="ru-RU" sz="1050" dirty="0" err="1">
                <a:solidFill>
                  <a:srgbClr val="444444"/>
                </a:solidFill>
                <a:latin typeface="Times New Roman"/>
                <a:ea typeface="Times New Roman"/>
              </a:rPr>
              <a:t>Базаиха</a:t>
            </a: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.  </a:t>
            </a:r>
            <a:r>
              <a:rPr lang="ru-RU" sz="1050" dirty="0">
                <a:solidFill>
                  <a:srgbClr val="444444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Депутатов сельского Совета я бы хотела поблагодарить за их безвозмездный труд.</a:t>
            </a:r>
            <a:r>
              <a:rPr lang="ru-RU" sz="1050" dirty="0">
                <a:solidFill>
                  <a:srgbClr val="444444"/>
                </a:solidFill>
                <a:latin typeface="Times New Roman"/>
                <a:ea typeface="Times New Roman"/>
              </a:rPr>
              <a:t> </a:t>
            </a:r>
            <a:endParaRPr lang="ru-RU" sz="1050" dirty="0">
              <a:latin typeface="Times New Roman"/>
              <a:ea typeface="Times New Roman"/>
            </a:endParaRPr>
          </a:p>
          <a:p>
            <a:pPr algn="just" fontAlgn="base">
              <a:spcAft>
                <a:spcPts val="120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   За время работы на посту главы сельсовета было очень много моментов, которые меня радовали, вдохновляли  и заставляли двигаться вперед.  Главное заключается в том, что совместная работа администрации и жителей поселения должна быть направлена на достижение максимального эффекта по организации благоустроенной, комфортной жизни.</a:t>
            </a:r>
            <a:endParaRPr lang="ru-RU" sz="1050" dirty="0">
              <a:latin typeface="Times New Roman"/>
              <a:ea typeface="Times New Roman"/>
            </a:endParaRPr>
          </a:p>
          <a:p>
            <a:pPr fontAlgn="base">
              <a:spcAft>
                <a:spcPts val="120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/>
                <a:ea typeface="Times New Roman"/>
              </a:rPr>
              <a:t>    Хочу через нашу газету выразить  искреннюю благодарность за работу, содействие и активное участие в общественной жизни активным жителям нашего поселения.</a:t>
            </a:r>
            <a:endParaRPr lang="ru-RU" sz="105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1" y="3027427"/>
            <a:ext cx="7391400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главой поселения — о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главном </a:t>
            </a: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fontAlgn="base">
              <a:spcAft>
                <a:spcPts val="1200"/>
              </a:spcAft>
            </a:pPr>
            <a:r>
              <a:rPr lang="ru-RU" sz="1200" dirty="0">
                <a:solidFill>
                  <a:srgbClr val="000000"/>
                </a:solidFill>
                <a:latin typeface="Trebuchet MS"/>
                <a:ea typeface="Times New Roman"/>
              </a:rPr>
              <a:t>      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На территории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любого муниципального образования 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у глав сельсоветов  схожие вопросы и задачи. Администрация сельсовета — это орган власти, который решает самые насущные, повседневные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проблемы территории муниципального образования и его жителей.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А спрос у людей всегда с главы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поселения. </a:t>
            </a:r>
            <a:r>
              <a:rPr lang="ru-RU" sz="1350" dirty="0">
                <a:solidFill>
                  <a:srgbClr val="000000"/>
                </a:solidFill>
                <a:latin typeface="Times New Roman"/>
              </a:rPr>
              <a:t>Обязанности у главы сельского поселения сегодня настолько разнообразны, что порой не знаешь, где начинаются, а где заканчиваются границы его ответственности.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 Ведь в зоне  ответственности главы сельсовета  всё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— формирование и исполнение бюджета, 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сборы местных налогов,  благоустройство, дороги, освещение улиц, </a:t>
            </a:r>
            <a:r>
              <a:rPr lang="ru-RU" sz="1350" dirty="0">
                <a:solidFill>
                  <a:srgbClr val="000000"/>
                </a:solidFill>
                <a:latin typeface="Times New Roman"/>
              </a:rPr>
              <a:t>обязанности по мобилизационной подготовке, пожарная безопасность, 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взаимодействие с различными ведомствами,</a:t>
            </a:r>
            <a:r>
              <a:rPr lang="ru-RU" sz="1350" dirty="0">
                <a:solidFill>
                  <a:srgbClr val="000000"/>
                </a:solidFill>
                <a:latin typeface="Times New Roman"/>
              </a:rPr>
              <a:t> и ещё многое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</a:rPr>
              <a:t>другое.</a:t>
            </a:r>
            <a:r>
              <a:rPr lang="ru-RU" sz="135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</a:rPr>
              <a:t>Только официальных полномочий порядка 30, а жизнь подбрасывает ещё массу непредвиденных проблем.  Сколько </a:t>
            </a:r>
            <a:r>
              <a:rPr lang="ru-RU" sz="1350" dirty="0">
                <a:solidFill>
                  <a:srgbClr val="000000"/>
                </a:solidFill>
                <a:latin typeface="Times New Roman"/>
              </a:rPr>
              <a:t>ежедневных обращений — письменных и устных, официальных и просто на улице! Иногда люди в добром настроении, а порой и оскорбить могут... И всех глава должен выслушать. У кого-то сосед закопал канаву — бегут жаловаться в сельсовет. Лампочка на столбе перегорела — „Давайте быстрей меняйте, около дома темно!“ Выбоина на дороге образовалась — „Немедленно исправляйте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</a:rPr>
              <a:t>!“</a:t>
            </a:r>
            <a:r>
              <a:rPr lang="ru-RU" sz="1350" dirty="0">
                <a:solidFill>
                  <a:srgbClr val="000000"/>
                </a:solidFill>
                <a:latin typeface="Times New Roman"/>
              </a:rPr>
              <a:t>.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lvl="0" algn="just" fontAlgn="base">
              <a:spcAft>
                <a:spcPts val="1200"/>
              </a:spcAft>
            </a:pPr>
            <a:endParaRPr lang="ru-RU" sz="135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2908300" cy="23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65500" y="-9525"/>
            <a:ext cx="5245100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78310B"/>
                </a:solidFill>
                <a:latin typeface="Lucida Sans Unicode" pitchFamily="34" charset="0"/>
                <a:cs typeface="Arial" pitchFamily="34" charset="0"/>
              </a:rPr>
              <a:t>Авдеева Елена Валентиновна </a:t>
            </a:r>
            <a:br>
              <a:rPr lang="ru-RU" altLang="ru-RU" sz="1200" b="1" dirty="0">
                <a:solidFill>
                  <a:srgbClr val="78310B"/>
                </a:solidFill>
                <a:latin typeface="Lucida Sans Unicode" pitchFamily="34" charset="0"/>
                <a:cs typeface="Arial" pitchFamily="34" charset="0"/>
              </a:rPr>
            </a:br>
            <a:r>
              <a:rPr lang="ru-RU" altLang="ru-RU" sz="1200" b="1" dirty="0">
                <a:solidFill>
                  <a:srgbClr val="78310B"/>
                </a:solidFill>
                <a:latin typeface="Lucida Sans Unicode" pitchFamily="34" charset="0"/>
                <a:cs typeface="Arial" pitchFamily="34" charset="0"/>
              </a:rPr>
              <a:t>глава </a:t>
            </a:r>
            <a:r>
              <a:rPr lang="ru-RU" altLang="ru-RU" sz="1200" b="1" dirty="0" err="1">
                <a:solidFill>
                  <a:srgbClr val="78310B"/>
                </a:solidFill>
                <a:latin typeface="Lucida Sans Unicode" pitchFamily="34" charset="0"/>
                <a:cs typeface="Arial" pitchFamily="34" charset="0"/>
              </a:rPr>
              <a:t>Маганского</a:t>
            </a:r>
            <a:r>
              <a:rPr lang="ru-RU" altLang="ru-RU" sz="1200" b="1" dirty="0">
                <a:solidFill>
                  <a:srgbClr val="78310B"/>
                </a:solidFill>
                <a:latin typeface="Lucida Sans Unicode" pitchFamily="34" charset="0"/>
                <a:cs typeface="Arial" pitchFamily="34" charset="0"/>
              </a:rPr>
              <a:t> сельсовета Березовского района Красноярского края</a:t>
            </a:r>
            <a:br>
              <a:rPr lang="ru-RU" altLang="ru-RU" sz="1200" b="1" dirty="0">
                <a:solidFill>
                  <a:srgbClr val="78310B"/>
                </a:solidFill>
                <a:latin typeface="Lucida Sans Unicode" pitchFamily="34" charset="0"/>
                <a:cs typeface="Arial" pitchFamily="34" charset="0"/>
              </a:rPr>
            </a:br>
            <a:r>
              <a:rPr lang="ru-RU" altLang="ru-RU" sz="12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Избрана Решением </a:t>
            </a:r>
            <a:r>
              <a:rPr lang="ru-RU" altLang="ru-RU" sz="12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сельского Совета депутатов от «15» сентября 2015 № </a:t>
            </a:r>
            <a:r>
              <a:rPr lang="ru-RU" altLang="ru-RU" sz="12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12-1Р</a:t>
            </a:r>
            <a:endParaRPr lang="ru-RU" sz="125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В 2010 году </a:t>
            </a:r>
            <a:r>
              <a:rPr lang="ru-RU" sz="12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Законодательного Собрания Красноярского края за большой вклад в развитие местного самоуправления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2019 году </a:t>
            </a:r>
            <a:r>
              <a:rPr lang="ru-RU" altLang="ru-RU" sz="12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Совета муниципальных образований Красноярского края</a:t>
            </a:r>
          </a:p>
          <a:p>
            <a:pPr algn="ctr">
              <a:spcAft>
                <a:spcPts val="0"/>
              </a:spcAft>
            </a:pPr>
            <a:r>
              <a:rPr lang="ru-RU" sz="12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 2018 года </a:t>
            </a:r>
            <a:r>
              <a:rPr lang="ru-RU" sz="12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2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Малого Совета Палаты сельских </a:t>
            </a:r>
            <a:r>
              <a:rPr lang="ru-RU" sz="12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250" dirty="0" smtClean="0">
                <a:latin typeface="Times New Roman"/>
                <a:ea typeface="Calibri"/>
                <a:cs typeface="Times New Roman"/>
              </a:rPr>
              <a:t>Ассоциации </a:t>
            </a:r>
            <a:r>
              <a:rPr lang="ru-RU" sz="1250" dirty="0">
                <a:latin typeface="Times New Roman"/>
                <a:ea typeface="Calibri"/>
                <a:cs typeface="Times New Roman"/>
              </a:rPr>
              <a:t>«Совет муниципальных образований Красноярского края»</a:t>
            </a:r>
            <a:endParaRPr lang="ru-RU" sz="1250" dirty="0">
              <a:latin typeface="Calibri"/>
              <a:ea typeface="Calibri"/>
              <a:cs typeface="Times New Roman"/>
            </a:endParaRPr>
          </a:p>
          <a:p>
            <a:pPr lvl="0"/>
            <a:r>
              <a:rPr lang="ru-RU" sz="125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   (Решение  </a:t>
            </a:r>
            <a:r>
              <a:rPr lang="ru-RU" sz="125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Президиума Совета</a:t>
            </a:r>
            <a:r>
              <a:rPr lang="ru-RU" sz="125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5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муниципальных образований </a:t>
            </a:r>
          </a:p>
          <a:p>
            <a:pPr lvl="0"/>
            <a:r>
              <a:rPr lang="ru-RU" sz="125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5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                         Красноярского </a:t>
            </a:r>
            <a:r>
              <a:rPr lang="ru-RU" sz="125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края от 12 декабря 2018 г. № </a:t>
            </a:r>
            <a:r>
              <a:rPr lang="ru-RU" sz="125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87)</a:t>
            </a:r>
            <a:endParaRPr lang="ru-RU" sz="125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4" y="-247600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Прямоугольник 2"/>
          <p:cNvSpPr>
            <a:spLocks noChangeArrowheads="1"/>
          </p:cNvSpPr>
          <p:nvPr/>
        </p:nvSpPr>
        <p:spPr bwMode="auto">
          <a:xfrm>
            <a:off x="3279058" y="2320977"/>
            <a:ext cx="52537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2020 году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содержание улично-дорожной сети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Маганскому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сельсовету из  краевого бюджета было выделено -  1 560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00  руб.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За счет средств краевой субсидии проведены  мероприятия по зимнему  содержанию автомобильных дорог в населенных пунктах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 январе- апреле  2020, продолжается работа по летнему содержанию. Произведена подсыпка с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грейдированием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ул. Телевизорная и Центральная в п.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Береть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ул. Ленина, ул. Целинная в с.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проведено летнее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грейдирование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дорог во всех населенных пунктах.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463" name="Прямоугольник 1"/>
          <p:cNvSpPr>
            <a:spLocks noChangeArrowheads="1"/>
          </p:cNvSpPr>
          <p:nvPr/>
        </p:nvSpPr>
        <p:spPr bwMode="auto">
          <a:xfrm>
            <a:off x="3276600" y="79510"/>
            <a:ext cx="52537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РЕМОНТ  И СОДЕРЖАНИЕ УЛИЧНО-ДОРОЖНОЙ СЕТИ  в 2020 г.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В 2020 году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ремонт автомобильных дорог  из краевого бюджета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Маганскому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сельсовету было выделено </a:t>
            </a:r>
            <a:r>
              <a:rPr lang="ru-RU" sz="1200" dirty="0" smtClean="0">
                <a:latin typeface="Times New Roman"/>
                <a:ea typeface="Calibri"/>
              </a:rPr>
              <a:t>1 000 000,00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  За счет средств субсидии на улице  Пионерская  п. Березовский  уложено 177 метров асфальтобетона.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Ремонтные работы по асфальтированию проведены в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августе  2020 г. в полном объеме.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Елена Валентиновна\Desktop\IMG_20200824_134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8502"/>
            <a:ext cx="2757846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 Валентиновна\Desktop\IMG-20200824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6" y="2286000"/>
            <a:ext cx="2685410" cy="197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8" y="4582550"/>
            <a:ext cx="24728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3067" y="4516292"/>
            <a:ext cx="50808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СТРОИТЕЛЬСТВО  ОБЪЕЗДНОЙ ДОРОГИ В ПОС. БЕРЕТЬ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В 2016-2017 году в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Береть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администрацией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за счет местного бюджета  реализован  проект «Строительство объездной дороги в п.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Береть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в рамках которого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выполнены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 по строительству объездной дороги вокруг населенного пункта.  С открытием объездной дороги  уменьшилось воздействие большегрузного транспорта на автомобильные дороги населенного пункта, а в особенности на улицу Береговую, проходящую вдоль берега реки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Мана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Вместе с объездной дорогой через речку Беретка построен новый мост.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Все работы по обустройству объездной дороги и моста выполнены ЗАО «ПСК «Союз».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2011" y="3936804"/>
            <a:ext cx="2303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</a:t>
            </a:r>
            <a:r>
              <a:rPr lang="ru-RU" sz="1200" kern="0" dirty="0" err="1" smtClean="0">
                <a:solidFill>
                  <a:srgbClr val="000000"/>
                </a:solidFill>
              </a:rPr>
              <a:t>Береть</a:t>
            </a:r>
            <a:r>
              <a:rPr lang="ru-RU" sz="1200" kern="0" dirty="0" smtClean="0">
                <a:solidFill>
                  <a:srgbClr val="000000"/>
                </a:solidFill>
              </a:rPr>
              <a:t> ул. Телевизорная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575" y="65496"/>
            <a:ext cx="2497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ул. Пионерская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3539" y="6362951"/>
            <a:ext cx="2331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</a:t>
            </a:r>
            <a:r>
              <a:rPr lang="ru-RU" sz="1200" kern="0" dirty="0" err="1">
                <a:solidFill>
                  <a:srgbClr val="000000"/>
                </a:solidFill>
              </a:rPr>
              <a:t>Береть</a:t>
            </a:r>
            <a:r>
              <a:rPr lang="ru-RU" sz="1200" kern="0" dirty="0">
                <a:solidFill>
                  <a:srgbClr val="000000"/>
                </a:solidFill>
              </a:rPr>
              <a:t>  </a:t>
            </a:r>
            <a:r>
              <a:rPr lang="ru-RU" sz="1200" kern="0" dirty="0" smtClean="0">
                <a:solidFill>
                  <a:srgbClr val="000000"/>
                </a:solidFill>
              </a:rPr>
              <a:t>объездная дорога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825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" name="Picture 2" descr="K:\На сайт 31.07.2020\Главная Новости  02.09.2020\IMG_20200901_151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4400" y="-12290"/>
            <a:ext cx="7608581" cy="368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exo_2regular"/>
                <a:ea typeface="Times New Roman"/>
                <a:cs typeface="Times New Roman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2019 и в  2020 на территории Маганского сельсовета  реализовывается Национальный проект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"Безопасные и качественные автомобильные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дороги». </a:t>
            </a:r>
            <a:endParaRPr lang="ru-RU" sz="2000" b="1" dirty="0">
              <a:solidFill>
                <a:srgbClr val="000000"/>
              </a:solidFill>
              <a:latin typeface="exo_2regular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"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Безопасные и качественные автомобильные дороги" 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- один из </a:t>
            </a:r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4" tooltip="Национальные проекты России 2019-2024"/>
              </a:rPr>
              <a:t>национальных проектов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 в России на период с 2019 по 2024 годы.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       В 2019 году на смену приоритетного проекта  «Безопасные и качественные дороги» пришел национальный проект «Безопасные и качественные автомобильные дороги», который реализовывался в 38 регионах в 2017 и 2018 гг. и включал в себя автомобильные дороги Красноярской агломерации.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675"/>
              </a:spcAf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     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Реализация приоритетного проекта помогла привести в нормативное состояние более 1071 км дорог (157 объектов улично-дорожной сети региона). К концу 2018 года к нормативному состоянию приведены 58% дорог агломерации</a:t>
            </a:r>
            <a:r>
              <a:rPr lang="ru-RU" sz="1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675"/>
              </a:spcAf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     Финансирование программ дорожной деятельности субъектов РФ осуществляется из федерального и регионального бюджетов</a:t>
            </a:r>
            <a:r>
              <a:rPr lang="ru-RU" sz="1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территории пос. Березовский в рамках федеральной программы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Национального проекта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«Безопасные и качественные дороги»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было заасфальтировано 2 км улицы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Трактовая.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 выполнялись подрядной организаций  АО «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КрайДЭО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2020 году  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начат ремонт а</a:t>
            </a:r>
            <a:r>
              <a:rPr lang="ru-RU" sz="1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втомобильной  дороги </a:t>
            </a:r>
            <a:r>
              <a:rPr lang="ru-RU" sz="1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Маганск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 - </a:t>
            </a:r>
            <a:r>
              <a:rPr lang="ru-RU" sz="1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Береть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 - Урман на участке км 0-044 - км </a:t>
            </a:r>
            <a:r>
              <a:rPr lang="ru-RU" sz="1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7+834, завершение работ в 2021 году. Работы проводит  Подрядчик  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АО </a:t>
            </a:r>
            <a:r>
              <a:rPr lang="ru-RU" sz="1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ru-RU" sz="1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КрайДЭО</a:t>
            </a:r>
            <a:r>
              <a:rPr lang="ru-RU" sz="1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5" descr="IMG 20190717 1528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71" y="4109884"/>
            <a:ext cx="3505200" cy="228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3671" y="4152360"/>
            <a:ext cx="2342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ул. </a:t>
            </a:r>
            <a:r>
              <a:rPr lang="ru-RU" sz="1200" kern="0" dirty="0" smtClean="0">
                <a:solidFill>
                  <a:srgbClr val="000000"/>
                </a:solidFill>
              </a:rPr>
              <a:t>Трактовая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825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" name="Picture 4" descr="K:\DCIM\100_FUJI\S0940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3" y="342980"/>
            <a:ext cx="2406882" cy="17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9000" y="338554"/>
            <a:ext cx="51185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ru-RU" altLang="ru-RU" sz="1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Объём муниципального дорожного фонда</a:t>
            </a:r>
          </a:p>
          <a:p>
            <a:pPr lvl="0" algn="just"/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в 2015 году -  </a:t>
            </a:r>
            <a:r>
              <a:rPr lang="ru-RU" sz="1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421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663,07 </a:t>
            </a:r>
            <a:r>
              <a:rPr lang="ru-RU" sz="1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в 2016 году -   540 444,90 </a:t>
            </a:r>
            <a:r>
              <a:rPr lang="ru-RU" sz="1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alt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2017 году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435 200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lvl="0" algn="just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в 2018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  -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latin typeface="Times New Roman"/>
                <a:ea typeface="Times New Roman"/>
              </a:rPr>
              <a:t>421727,74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</a:t>
            </a:r>
            <a:endParaRPr lang="ru-RU" alt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 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468 300 руб.</a:t>
            </a:r>
          </a:p>
          <a:p>
            <a:pPr lvl="0"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За счет средств дорожного фонда  проводились мероприятия по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установке   знаков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дорожного движения по ул. Совхозная , пер. Партизанский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ул. Целинная в с.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п. Березовский (ул. Пионерская, ул. Строителей КрАЗа, ул. Нагорная, ул. Лесная) , в с.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 ул. Советская, пер. Партизанский)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2) Разработан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организации дорожного движения в с.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3)Осуществлялась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инвентаризация и паспортизация автомобильных дорог в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с.Маганск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д.Свищево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пос. Березовский.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4) Осуществлялась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содержание автомобильных дорог местного значения в населенных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пунктах.</a:t>
            </a:r>
          </a:p>
          <a:p>
            <a:pPr lvl="0" algn="just"/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Разработан Проект организации дорожного движения в пос.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Березовский</a:t>
            </a:r>
          </a:p>
          <a:p>
            <a:pPr marL="228600" lvl="0" indent="-228600" algn="just">
              <a:buAutoNum type="arabicParenR" startAt="6"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Монтаж уличного освещения в населенных пунктах </a:t>
            </a:r>
          </a:p>
          <a:p>
            <a:pPr marL="228600" lvl="0" indent="-228600" algn="just">
              <a:buAutoNum type="arabicParenR" startAt="6"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Установлены   знаки дорожного движения в с.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п.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Березовский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8143" y="0"/>
            <a:ext cx="7796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ДОРОЖНЫЙ ФОНД МАГАНСКОГО СЕЛЬСОВЕТА </a:t>
            </a:r>
            <a:endParaRPr lang="ru-RU" alt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8143" y="4108817"/>
            <a:ext cx="77093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Lucida Sans Unicode" pitchFamily="34" charset="0"/>
              </a:rPr>
              <a:t>ЖИЛИЩНО-КОММУНАЛЬНОЕ ХОЗЯЙСТВО МАГАНСКОГО СЕЛЬСОВЕТА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7668" y="4475809"/>
            <a:ext cx="7404564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Ежегодно администрация </a:t>
            </a:r>
            <a:r>
              <a:rPr lang="ru-RU" altLang="ru-RU" sz="1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 оплачивает за услуги жилищно-коммунального хозяйства: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1) За поставку электроэнергии по договору с ПАО «</a:t>
            </a:r>
            <a:r>
              <a:rPr lang="ru-RU" altLang="ru-RU" sz="1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Красноярскэнергосбыт</a:t>
            </a: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на электроснабжение № 7523 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1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2 931 585,26 руб</a:t>
            </a:r>
            <a:r>
              <a:rPr lang="ru-RU" altLang="ru-RU" sz="1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 2016- 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3 067 399,86 руб.,        </a:t>
            </a:r>
            <a:r>
              <a:rPr lang="ru-RU" altLang="ru-RU" sz="1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–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2 911 584,20 руб.,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1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   3 316 302,94 руб.,  </a:t>
            </a:r>
            <a:r>
              <a:rPr lang="ru-RU" altLang="ru-RU" sz="1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-2 076 848,95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руб.,      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–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2 354 560,60 руб.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Оплата за электроэнергию включает в себя оплату за уличное освещение в населенных пунктах, за электроэнергию в сельских домах культуры, клубах,  водозаборную скважину в с. </a:t>
            </a:r>
            <a:r>
              <a:rPr lang="ru-RU" altLang="ru-RU" sz="1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п. Верхняя Базаиха, администрация 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сельсовета, на объектах ЖКХ, находящихся в собственности </a:t>
            </a:r>
            <a:r>
              <a:rPr lang="ru-RU" altLang="ru-RU" sz="120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– всего 18 точек учета.</a:t>
            </a:r>
            <a:endParaRPr lang="ru-RU" altLang="ru-RU" sz="1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Обслуживание водозаборной скважины с. 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  ежегодно обходится  в  </a:t>
            </a: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90 000 руб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 год;</a:t>
            </a:r>
            <a:endParaRPr lang="ru-RU" altLang="ru-RU" sz="1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Ежегодные расходы на содержание </a:t>
            </a: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уличного освещения 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населенных пунктах  - 99 203,4 </a:t>
            </a:r>
            <a:r>
              <a:rPr lang="ru-RU" altLang="ru-RU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altLang="ru-RU" sz="1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 год;</a:t>
            </a:r>
            <a:endParaRPr lang="ru-RU" altLang="ru-RU" sz="1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1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336800" y="3259138"/>
            <a:ext cx="4470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6D1014"/>
                </a:solidFill>
                <a:latin typeface="Lucida Sans Unicode" pitchFamily="34" charset="0"/>
              </a:rPr>
              <a:t>ЖИЛИЩНО-КОММУНАЛЬНОЕ ХОЗЯЙСТВО</a:t>
            </a:r>
          </a:p>
        </p:txBody>
      </p:sp>
      <p:pic>
        <p:nvPicPr>
          <p:cNvPr id="23555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46" name="Picture 2" descr="C:\Users\Елена Валентиновна\Desktop\Desktop\Для отчета за 2018 год\Разхдел -Новости Очистные\IMG_20180726_143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990600"/>
            <a:ext cx="2971800" cy="23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8600" y="537180"/>
            <a:ext cx="462449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</a:rPr>
              <a:t>СТРОИТЕЛЬСТВО МОДУЛЬНЫХ ОЧИСТНЫХ СООРУЖЕНИЙ В ПОС. БЕРЕЗОВСКИЙ  </a:t>
            </a:r>
            <a:endParaRPr lang="ru-RU" sz="12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228600" algn="just">
              <a:spcAft>
                <a:spcPts val="0"/>
              </a:spcAft>
            </a:pPr>
            <a:r>
              <a:rPr lang="ru-RU" sz="1200" b="1" dirty="0">
                <a:solidFill>
                  <a:srgbClr val="FF0000"/>
                </a:solidFill>
                <a:latin typeface="Times New Roman"/>
                <a:ea typeface="Times New Roman"/>
              </a:rPr>
              <a:t>    </a:t>
            </a:r>
            <a:r>
              <a:rPr lang="ru-RU" sz="1200" dirty="0">
                <a:latin typeface="Times New Roman"/>
                <a:ea typeface="Times New Roman"/>
              </a:rPr>
              <a:t>Существовавшая многие годы проблема загрязнения водных объектов на территории </a:t>
            </a:r>
            <a:r>
              <a:rPr lang="ru-RU" sz="1200" dirty="0" err="1">
                <a:latin typeface="Times New Roman"/>
                <a:ea typeface="Times New Roman"/>
              </a:rPr>
              <a:t>Маганского</a:t>
            </a:r>
            <a:r>
              <a:rPr lang="ru-RU" sz="1200" dirty="0">
                <a:latin typeface="Times New Roman"/>
                <a:ea typeface="Times New Roman"/>
              </a:rPr>
              <a:t> сельсовета из-за неисправных очистных  сооружений в поселке Березовский наконец-то </a:t>
            </a:r>
            <a:r>
              <a:rPr lang="ru-RU" sz="1200" dirty="0" smtClean="0">
                <a:latin typeface="Times New Roman"/>
                <a:ea typeface="Times New Roman"/>
              </a:rPr>
              <a:t>решилась. </a:t>
            </a:r>
            <a:r>
              <a:rPr lang="ru-RU" sz="1200" dirty="0">
                <a:latin typeface="Times New Roman"/>
                <a:ea typeface="Times New Roman"/>
              </a:rPr>
              <a:t>Долгожданное строительство новых модульных очистных сооружений стало возможным благодаря поддержке и соответствующему поручению в 2016 году Губернатора Красноярского края </a:t>
            </a:r>
            <a:r>
              <a:rPr lang="ru-RU" sz="1200" dirty="0" err="1">
                <a:latin typeface="Times New Roman"/>
                <a:ea typeface="Times New Roman"/>
              </a:rPr>
              <a:t>В.А.Толоконского</a:t>
            </a:r>
            <a:r>
              <a:rPr lang="ru-RU" sz="1200" dirty="0">
                <a:latin typeface="Times New Roman"/>
                <a:ea typeface="Times New Roman"/>
              </a:rPr>
              <a:t>, Правительства Красноярского  края.</a:t>
            </a:r>
          </a:p>
          <a:p>
            <a:pPr marL="228600" algn="just"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</a:rPr>
              <a:t>      В 2016 году </a:t>
            </a:r>
            <a:r>
              <a:rPr lang="ru-RU" sz="1200" dirty="0">
                <a:latin typeface="Times New Roman"/>
                <a:ea typeface="Times New Roman"/>
              </a:rPr>
              <a:t>Администрацией </a:t>
            </a:r>
            <a:r>
              <a:rPr lang="ru-RU" sz="1200" dirty="0" err="1">
                <a:latin typeface="Times New Roman"/>
                <a:ea typeface="Times New Roman"/>
              </a:rPr>
              <a:t>Маганского</a:t>
            </a:r>
            <a:r>
              <a:rPr lang="ru-RU" sz="1200" dirty="0">
                <a:latin typeface="Times New Roman"/>
                <a:ea typeface="Times New Roman"/>
              </a:rPr>
              <a:t> сельсовета совместно с администрацией района была подготовлена заявка и вся необходимая документация для вступления в государственную программу Красноярского края «Реформирование и модернизация жилищно-коммунального хозяйства и повышение энергетической эффективности» - Подпрограмма «Модернизация, реконструкция и капитальный ремонт объектов коммунальной инфраструктуры муниципальных образований». Вступив в программу, в Перечень объектов недвижимого имущества государственной собственности Красноярского края, подлежащих строительству, реконструкции, техническому перевооружению или приобретению было включено мероприятие «Строительство комплекса канализационных очистных сооружений производительностью 200 </a:t>
            </a:r>
            <a:r>
              <a:rPr lang="ru-RU" sz="1200" dirty="0" err="1">
                <a:latin typeface="Times New Roman"/>
                <a:ea typeface="Times New Roman"/>
              </a:rPr>
              <a:t>куб.м</a:t>
            </a:r>
            <a:r>
              <a:rPr lang="ru-RU" sz="1200" dirty="0">
                <a:latin typeface="Times New Roman"/>
                <a:ea typeface="Times New Roman"/>
              </a:rPr>
              <a:t>/ сутки в пос. Березовский, Березовского района, годы строительства – 2017-2018, предельная сметная стоимость 38 500 000,00 рублей. Субсидия </a:t>
            </a:r>
            <a:r>
              <a:rPr lang="ru-RU" sz="1200" dirty="0" smtClean="0">
                <a:latin typeface="Times New Roman"/>
                <a:ea typeface="Times New Roman"/>
              </a:rPr>
              <a:t>была предоставлена </a:t>
            </a:r>
            <a:r>
              <a:rPr lang="ru-RU" sz="1200" dirty="0">
                <a:latin typeface="Times New Roman"/>
                <a:ea typeface="Times New Roman"/>
              </a:rPr>
              <a:t>государственному предприятию Красноярского края «Центр развития коммунального комплекса» на строительство коммунальных объектов систем жизнеобеспечения населения, который </a:t>
            </a:r>
            <a:r>
              <a:rPr lang="ru-RU" sz="1200" dirty="0" smtClean="0">
                <a:latin typeface="Times New Roman"/>
                <a:ea typeface="Times New Roman"/>
              </a:rPr>
              <a:t>и выступил </a:t>
            </a:r>
            <a:r>
              <a:rPr lang="ru-RU" sz="1200" dirty="0">
                <a:latin typeface="Times New Roman"/>
                <a:ea typeface="Times New Roman"/>
              </a:rPr>
              <a:t>«Заказчиком.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9593" y="182543"/>
            <a:ext cx="7483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Lucida Sans Unicode" pitchFamily="34" charset="0"/>
              </a:rPr>
              <a:t>ЖИЛИЩНО-КОММУНАЛЬНОЕ </a:t>
            </a:r>
            <a:r>
              <a:rPr lang="ru-RU" sz="1600" b="1" dirty="0" smtClean="0">
                <a:solidFill>
                  <a:srgbClr val="C00000"/>
                </a:solidFill>
                <a:latin typeface="Lucida Sans Unicode" pitchFamily="34" charset="0"/>
              </a:rPr>
              <a:t>ХОЗЯЙСТВО МАГАНСКОГО СЕЛЬСОВЕТА</a:t>
            </a:r>
            <a:endParaRPr lang="ru-RU" sz="1600" b="1" dirty="0">
              <a:solidFill>
                <a:srgbClr val="C00000"/>
              </a:solidFill>
              <a:latin typeface="Lucida Sans Unicode" pitchFamily="34" charset="0"/>
            </a:endParaRPr>
          </a:p>
        </p:txBody>
      </p:sp>
      <p:pic>
        <p:nvPicPr>
          <p:cNvPr id="6147" name="Picture 3" descr="C:\Users\Елена Валентиновна\Desktop\Для отчета за 2020\Главная Новости - очистные сооружения 12.05.2020\IMG_20200430_130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3733800"/>
            <a:ext cx="2971800" cy="23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336800" y="3259138"/>
            <a:ext cx="4470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6D1014"/>
                </a:solidFill>
                <a:latin typeface="Lucida Sans Unicode" pitchFamily="34" charset="0"/>
              </a:rPr>
              <a:t>ЖИЛИЩНО-КОММУНАЛЬНОЕ ХОЗЯЙСТВО</a:t>
            </a:r>
          </a:p>
        </p:txBody>
      </p:sp>
      <p:pic>
        <p:nvPicPr>
          <p:cNvPr id="23555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0" name="Picture 2" descr="C:\Users\Елена Валентиновна\Desktop\Для отчета за 2020\Главная Новости - очистные сооружения 12.05.2020\IMG_20200430_115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9" y="381000"/>
            <a:ext cx="2716767" cy="197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36887" y="380999"/>
            <a:ext cx="5486400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2018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Строительство модульных очистных сооружений завершено.</a:t>
            </a:r>
          </a:p>
          <a:p>
            <a:pPr algn="just">
              <a:spcAft>
                <a:spcPts val="10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августе 2019 году 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объект был передан из краевой собственности в собственность муниципального </a:t>
            </a:r>
            <a:r>
              <a:rPr lang="ru-RU" sz="1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образования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dirty="0" err="1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Маганский</a:t>
            </a:r>
            <a:r>
              <a:rPr lang="ru-RU" sz="1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сельсовет. </a:t>
            </a:r>
          </a:p>
          <a:p>
            <a:pPr algn="just">
              <a:spcAft>
                <a:spcPts val="10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 мае 2020 года </a:t>
            </a:r>
            <a:r>
              <a:rPr lang="ru-RU" sz="1200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администрацией </a:t>
            </a:r>
            <a:r>
              <a:rPr lang="ru-RU" sz="1200" dirty="0" err="1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Маганского</a:t>
            </a:r>
            <a:r>
              <a:rPr lang="ru-RU" sz="1200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сельсовета модульные очистные сооружения  запущены в эксплуатацию. Это уникальный объект, единственный в Березовском районе, который соответствует всем требованиям очистки сточных вод.</a:t>
            </a:r>
            <a:endParaRPr lang="ru-RU" sz="1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6412" y="1905000"/>
            <a:ext cx="533558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/>
              </a:rPr>
              <a:t> </a:t>
            </a:r>
            <a:r>
              <a:rPr lang="ru-RU" sz="1200" dirty="0">
                <a:latin typeface="Times New Roman"/>
              </a:rPr>
              <a:t>В муниципальной собственности </a:t>
            </a:r>
            <a:r>
              <a:rPr lang="ru-RU" sz="1200" dirty="0" err="1">
                <a:latin typeface="Times New Roman"/>
              </a:rPr>
              <a:t>Маганского</a:t>
            </a:r>
            <a:r>
              <a:rPr lang="ru-RU" sz="1200" dirty="0">
                <a:latin typeface="Times New Roman"/>
              </a:rPr>
              <a:t> сельсовета находятся  такие объекты ЖКХ, как канализационные сети, канализационно-насосная </a:t>
            </a:r>
            <a:r>
              <a:rPr lang="ru-RU" sz="1200" dirty="0" smtClean="0">
                <a:latin typeface="Times New Roman"/>
              </a:rPr>
              <a:t>станция. Если </a:t>
            </a:r>
            <a:r>
              <a:rPr lang="ru-RU" sz="1200" dirty="0">
                <a:latin typeface="Times New Roman"/>
              </a:rPr>
              <a:t>локальные очистные сооружения объект новый, то о сетях и канализационной насосной станции  такого не скажешь</a:t>
            </a:r>
            <a:r>
              <a:rPr lang="ru-RU" sz="1200" dirty="0" smtClean="0">
                <a:latin typeface="Times New Roman"/>
              </a:rPr>
              <a:t>.</a:t>
            </a:r>
          </a:p>
          <a:p>
            <a:pPr lvl="0" algn="just"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latin typeface="Lucida Sans Unicode" pitchFamily="34" charset="0"/>
                <a:cs typeface="Times New Roman" pitchFamily="18" charset="0"/>
              </a:rPr>
              <a:t>   </a:t>
            </a:r>
            <a:r>
              <a:rPr lang="ru-RU" altLang="ru-RU" sz="1200" b="1" dirty="0" smtClean="0">
                <a:solidFill>
                  <a:srgbClr val="C00000"/>
                </a:solidFill>
                <a:latin typeface="Lucida Sans Unicode" pitchFamily="34" charset="0"/>
                <a:cs typeface="Times New Roman" pitchFamily="18" charset="0"/>
              </a:rPr>
              <a:t>В 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г.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Государственную программу   Красноярского края  «Реформирование и модернизация жилищно-коммунального хозяйства и повышение энергетической эффективности»  Администрацией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направлена  заявка на включение  мероприятия  по ремонту 238 м канализационных сетей и замене насосного оборудования в канализационно-насосной станции в п. Березовский на сумму </a:t>
            </a:r>
            <a:r>
              <a:rPr lang="ru-RU" sz="1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2 550 000</a:t>
            </a:r>
            <a:r>
              <a:rPr lang="ru-RU" sz="105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alt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Денежные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средства выделены на 2018 год, за счет которых в 2018 году  проведен капитальный ремонт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сетей и  технологического оборудования на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канализационно-насосной станции  централизованной системы водоотведения в п. Березовский.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/>
          </a:p>
          <a:p>
            <a:pPr algn="just"/>
            <a:r>
              <a:rPr lang="ru-RU" sz="1200" dirty="0">
                <a:latin typeface="Times New Roman"/>
              </a:rPr>
              <a:t>    Готовить </a:t>
            </a:r>
            <a:r>
              <a:rPr lang="ru-RU" sz="1200" dirty="0" smtClean="0">
                <a:latin typeface="Times New Roman"/>
              </a:rPr>
              <a:t> муниципальные  объекты ЖКХ  </a:t>
            </a:r>
            <a:r>
              <a:rPr lang="ru-RU" sz="1200" dirty="0">
                <a:latin typeface="Times New Roman"/>
              </a:rPr>
              <a:t>к отопительному сезону 2020-2021 года администрация </a:t>
            </a:r>
            <a:r>
              <a:rPr lang="ru-RU" sz="1200" dirty="0" err="1">
                <a:latin typeface="Times New Roman"/>
              </a:rPr>
              <a:t>Маганского</a:t>
            </a:r>
            <a:r>
              <a:rPr lang="ru-RU" sz="1200" dirty="0">
                <a:latin typeface="Times New Roman"/>
              </a:rPr>
              <a:t> сельсовета начала еще в марте, не дожидаясь окончания отопительного сезона. С использованием специализированной техники были проведены работы по очистке  канализационных колодцев от посторонних предметов, промывка канализационных сетей от засоров в пос. Березовский. В канализационно-насосной станции были заменены задвижки</a:t>
            </a:r>
            <a:r>
              <a:rPr lang="ru-RU" sz="1200" dirty="0" smtClean="0">
                <a:latin typeface="Times New Roman"/>
              </a:rPr>
              <a:t>.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/>
              </a:rPr>
              <a:t>В 2020  </a:t>
            </a:r>
            <a:r>
              <a:rPr lang="ru-RU" sz="1200" dirty="0" smtClean="0">
                <a:latin typeface="Times New Roman"/>
              </a:rPr>
              <a:t>на канализационно-насосной станции отремонтирована  кровля.</a:t>
            </a:r>
            <a:endParaRPr lang="ru-RU" sz="1200" dirty="0"/>
          </a:p>
        </p:txBody>
      </p:sp>
      <p:pic>
        <p:nvPicPr>
          <p:cNvPr id="7171" name="Picture 3" descr="C:\Users\Елена Валентиновна\Desktop\Для отчета за 2020\Фото КНС\Главная -Новости Ремонт кровли на КНС 05.08.2020\IMG-20200803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4" y="4594226"/>
            <a:ext cx="2590800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Елена Валентиновна\Desktop\Для отчета за 2020\ОЧИСТКА КАНАЛИЗАЦИИ МАРТ 2020\IMG_20200205_103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4" y="2488954"/>
            <a:ext cx="2667000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894" y="4594226"/>
            <a:ext cx="2803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 </a:t>
            </a:r>
            <a:r>
              <a:rPr lang="ru-RU" sz="1200" kern="0" dirty="0" smtClean="0">
                <a:solidFill>
                  <a:srgbClr val="000000"/>
                </a:solidFill>
              </a:rPr>
              <a:t>ремонт кровли КНС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59" y="242500"/>
            <a:ext cx="2608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 </a:t>
            </a:r>
            <a:r>
              <a:rPr lang="ru-RU" sz="1200" kern="0" dirty="0" smtClean="0">
                <a:solidFill>
                  <a:srgbClr val="000000"/>
                </a:solidFill>
              </a:rPr>
              <a:t>новые очистные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336800" y="3259138"/>
            <a:ext cx="4470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6D1014"/>
                </a:solidFill>
                <a:latin typeface="Lucida Sans Unicode" pitchFamily="34" charset="0"/>
              </a:rPr>
              <a:t>ЖИЛИЩНО-КОММУНАЛЬНОЕ ХОЗЯЙСТВО</a:t>
            </a:r>
          </a:p>
        </p:txBody>
      </p:sp>
      <p:pic>
        <p:nvPicPr>
          <p:cNvPr id="23555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669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8" descr="C:\Users\аиывтоькенгд\Desktop\Новая папка (4)\IMG_20190928_093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25" y="152400"/>
            <a:ext cx="241435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аиывтоькенгд\Desktop\IMG_20200517_130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6169"/>
            <a:ext cx="239960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81399" y="496074"/>
            <a:ext cx="52030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400" b="1" kern="0" dirty="0">
                <a:solidFill>
                  <a:srgbClr val="000000"/>
                </a:solidFill>
              </a:rPr>
              <a:t>ИСПОЛНЕНИЕ </a:t>
            </a:r>
            <a:r>
              <a:rPr lang="ru-RU" sz="1400" b="1" kern="0" dirty="0" smtClean="0">
                <a:solidFill>
                  <a:srgbClr val="000000"/>
                </a:solidFill>
              </a:rPr>
              <a:t> в 2019 году ПРЕДПИСАНИЯ </a:t>
            </a:r>
            <a:r>
              <a:rPr lang="ru-RU" sz="1400" b="1" kern="0" dirty="0">
                <a:solidFill>
                  <a:srgbClr val="000000"/>
                </a:solidFill>
              </a:rPr>
              <a:t>РОСПОТРЕБНАДЗОРА – </a:t>
            </a:r>
            <a:r>
              <a:rPr lang="ru-RU" sz="1600" b="1" kern="0" dirty="0">
                <a:solidFill>
                  <a:srgbClr val="AE1517"/>
                </a:solidFill>
              </a:rPr>
              <a:t>690 772,53 рубля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81399" y="1371600"/>
            <a:ext cx="495141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рамках исполнения  Предписания выполнены работы</a:t>
            </a: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1) Отсыпка щебнем территории водозаборной скважины в    с. </a:t>
            </a:r>
            <a:r>
              <a:rPr lang="ru-RU" sz="14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Маганск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– </a:t>
            </a: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137 409,00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руб.;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2) Ограждение территории водозаборной скважины–</a:t>
            </a: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299 500,00</a:t>
            </a:r>
            <a:r>
              <a:rPr lang="ru-RU" sz="1400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руб.;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3) Проведены </a:t>
            </a:r>
            <a:r>
              <a:rPr lang="ru-RU" sz="14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дератизационные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мероприятия (обработка от грызунов) территорий кладбищ в с. </a:t>
            </a:r>
            <a:r>
              <a:rPr lang="ru-RU" sz="14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Маганск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и </a:t>
            </a:r>
            <a:r>
              <a:rPr lang="ru-RU" sz="14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д.Свищево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– 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54 000,00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руб.;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4) Устройство уличного туалета с водонепроницаемым выгребом на территории </a:t>
            </a:r>
            <a:r>
              <a:rPr lang="ru-RU" sz="14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Маганского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СДК – </a:t>
            </a: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124 863,53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руб.;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5)  Разработана и утверждена Рабочая программа производственного контроля качества питьевой воды – </a:t>
            </a: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25 000,00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руб.;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6) Разработана  Генеральная Схема очистки территории </a:t>
            </a:r>
            <a:r>
              <a:rPr lang="ru-RU" sz="14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Маганского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сельсовета  - </a:t>
            </a: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50 000,00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руб.;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****************************************************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Прочие  расходы по содержанию водонапорной башни в с. </a:t>
            </a:r>
            <a:r>
              <a:rPr lang="ru-RU" sz="14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Маганск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– обслуживание  водозаборной скважины – </a:t>
            </a: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90 000,00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руб.,  монтаж изолированного провода – </a:t>
            </a:r>
            <a:r>
              <a:rPr lang="ru-RU" sz="1400" b="1" kern="0" dirty="0">
                <a:solidFill>
                  <a:srgbClr val="AE151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29 224,00 </a:t>
            </a: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руб.</a:t>
            </a:r>
            <a:br>
              <a:rPr lang="ru-RU" sz="14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194" name="Picture 2" descr="C:\Users\Елена Валентиновна\Desktop\Desktop\Для отчета за 2019 год\Туалет Маганский СДК 2019\IMG_20190828_184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6" y="4541249"/>
            <a:ext cx="2268794" cy="21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7025" y="152400"/>
            <a:ext cx="2265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</a:t>
            </a:r>
            <a:r>
              <a:rPr lang="ru-RU" sz="1200" kern="0" dirty="0" smtClean="0">
                <a:solidFill>
                  <a:srgbClr val="000000"/>
                </a:solidFill>
              </a:rPr>
              <a:t>. </a:t>
            </a:r>
            <a:r>
              <a:rPr lang="ru-RU" sz="1200" kern="0" dirty="0" err="1" smtClean="0">
                <a:solidFill>
                  <a:srgbClr val="000000"/>
                </a:solidFill>
              </a:rPr>
              <a:t>Маганск</a:t>
            </a:r>
            <a:r>
              <a:rPr lang="ru-RU" sz="1200" kern="0" dirty="0" smtClean="0">
                <a:solidFill>
                  <a:srgbClr val="000000"/>
                </a:solidFill>
              </a:rPr>
              <a:t> работы на башне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-22226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200" y="228600"/>
            <a:ext cx="7848600" cy="6637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</a:rPr>
              <a:t>Два года подряд ( 2019 и 2020 ) </a:t>
            </a:r>
            <a:r>
              <a:rPr lang="ru-RU" sz="1400" b="1" dirty="0" err="1" smtClean="0">
                <a:solidFill>
                  <a:srgbClr val="C00000"/>
                </a:solidFill>
              </a:rPr>
              <a:t>Маганский</a:t>
            </a:r>
            <a:r>
              <a:rPr lang="ru-RU" sz="1400" b="1" dirty="0" smtClean="0">
                <a:solidFill>
                  <a:srgbClr val="C00000"/>
                </a:solidFill>
              </a:rPr>
              <a:t> сельсовет принимает активное участие в  подпрограмме «Поддержка местных инициатив»</a:t>
            </a:r>
            <a:r>
              <a:rPr lang="ru-RU" sz="1400" b="1" dirty="0">
                <a:solidFill>
                  <a:srgbClr val="C00000"/>
                </a:solidFill>
              </a:rPr>
              <a:t> краевой государственной программы «Содействие развитию местного самоуправления»</a:t>
            </a:r>
          </a:p>
          <a:p>
            <a:pPr lvl="0" algn="ctr"/>
            <a:endParaRPr lang="ru-RU" sz="1400" b="1" dirty="0" smtClean="0">
              <a:solidFill>
                <a:srgbClr val="C00000"/>
              </a:solidFill>
            </a:endParaRPr>
          </a:p>
          <a:p>
            <a:pPr>
              <a:spcAft>
                <a:spcPts val="750"/>
              </a:spcAft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2018 году 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ж</a:t>
            </a:r>
            <a:r>
              <a:rPr lang="ru-RU" sz="1400" b="1" dirty="0" smtClean="0">
                <a:solidFill>
                  <a:srgbClr val="C00000"/>
                </a:solidFill>
                <a:latin typeface="Times New Roman"/>
              </a:rPr>
              <a:t>ители </a:t>
            </a:r>
            <a:r>
              <a:rPr lang="ru-RU" sz="1400" b="1" dirty="0">
                <a:solidFill>
                  <a:srgbClr val="C00000"/>
                </a:solidFill>
                <a:latin typeface="Times New Roman"/>
              </a:rPr>
              <a:t>д. </a:t>
            </a:r>
            <a:r>
              <a:rPr lang="ru-RU" sz="1400" b="1" dirty="0" err="1">
                <a:solidFill>
                  <a:srgbClr val="C00000"/>
                </a:solidFill>
                <a:latin typeface="Times New Roman"/>
              </a:rPr>
              <a:t>Свищево</a:t>
            </a:r>
            <a:r>
              <a:rPr lang="ru-RU" sz="1400" b="1" dirty="0">
                <a:solidFill>
                  <a:srgbClr val="C00000"/>
                </a:solidFill>
                <a:latin typeface="Times New Roman"/>
              </a:rPr>
              <a:t> определили  приоритетную проблему для участия в ППМИ</a:t>
            </a:r>
          </a:p>
          <a:p>
            <a:pPr algn="just">
              <a:spcAft>
                <a:spcPts val="750"/>
              </a:spcAft>
            </a:pPr>
            <a:r>
              <a:rPr lang="ru-RU" sz="1200" dirty="0" smtClean="0">
                <a:latin typeface="Times New Roman"/>
                <a:ea typeface="Times New Roman"/>
              </a:rPr>
              <a:t> 28 </a:t>
            </a:r>
            <a:r>
              <a:rPr lang="ru-RU" sz="1200" dirty="0">
                <a:latin typeface="Times New Roman"/>
                <a:ea typeface="Times New Roman"/>
              </a:rPr>
              <a:t>октября 2018 рабочая группа администрации сельсовета в составе – Галкин А.Ф., </a:t>
            </a:r>
            <a:r>
              <a:rPr lang="ru-RU" sz="1200" dirty="0" err="1">
                <a:latin typeface="Times New Roman"/>
                <a:ea typeface="Times New Roman"/>
              </a:rPr>
              <a:t>Бобко</a:t>
            </a:r>
            <a:r>
              <a:rPr lang="ru-RU" sz="1200" dirty="0">
                <a:latin typeface="Times New Roman"/>
                <a:ea typeface="Times New Roman"/>
              </a:rPr>
              <a:t> С.М., Савастеева Т.В., </a:t>
            </a:r>
            <a:r>
              <a:rPr lang="ru-RU" sz="1200" dirty="0" err="1">
                <a:latin typeface="Times New Roman"/>
                <a:ea typeface="Times New Roman"/>
              </a:rPr>
              <a:t>Брюзгина</a:t>
            </a:r>
            <a:r>
              <a:rPr lang="ru-RU" sz="1200" dirty="0">
                <a:latin typeface="Times New Roman"/>
                <a:ea typeface="Times New Roman"/>
              </a:rPr>
              <a:t> М.А. с участием инициативных жителей д. </a:t>
            </a:r>
            <a:r>
              <a:rPr lang="ru-RU" sz="1200" dirty="0" err="1">
                <a:latin typeface="Times New Roman"/>
                <a:ea typeface="Times New Roman"/>
              </a:rPr>
              <a:t>Свищево</a:t>
            </a:r>
            <a:r>
              <a:rPr lang="ru-RU" sz="1200" dirty="0">
                <a:latin typeface="Times New Roman"/>
                <a:ea typeface="Times New Roman"/>
              </a:rPr>
              <a:t> </a:t>
            </a:r>
            <a:r>
              <a:rPr lang="ru-RU" sz="1200" dirty="0" err="1">
                <a:latin typeface="Times New Roman"/>
                <a:ea typeface="Times New Roman"/>
              </a:rPr>
              <a:t>Киндяковой</a:t>
            </a:r>
            <a:r>
              <a:rPr lang="ru-RU" sz="1200" dirty="0">
                <a:latin typeface="Times New Roman"/>
                <a:ea typeface="Times New Roman"/>
              </a:rPr>
              <a:t> Л.Н., </a:t>
            </a:r>
            <a:r>
              <a:rPr lang="ru-RU" sz="1200" dirty="0" err="1">
                <a:latin typeface="Times New Roman"/>
                <a:ea typeface="Times New Roman"/>
              </a:rPr>
              <a:t>Перуновой</a:t>
            </a:r>
            <a:r>
              <a:rPr lang="ru-RU" sz="1200" dirty="0">
                <a:latin typeface="Times New Roman"/>
                <a:ea typeface="Times New Roman"/>
              </a:rPr>
              <a:t> Н.Г., </a:t>
            </a:r>
            <a:r>
              <a:rPr lang="ru-RU" sz="1200" dirty="0" err="1">
                <a:latin typeface="Times New Roman"/>
                <a:ea typeface="Times New Roman"/>
              </a:rPr>
              <a:t>Сабанцевой</a:t>
            </a:r>
            <a:r>
              <a:rPr lang="ru-RU" sz="1200" dirty="0">
                <a:latin typeface="Times New Roman"/>
                <a:ea typeface="Times New Roman"/>
              </a:rPr>
              <a:t> О.С. провела опрос  населения  по выявлению мнения населения об определении приоритетного для жителей д. </a:t>
            </a:r>
            <a:r>
              <a:rPr lang="ru-RU" sz="1200" dirty="0" err="1">
                <a:latin typeface="Times New Roman"/>
                <a:ea typeface="Times New Roman"/>
              </a:rPr>
              <a:t>Свищево</a:t>
            </a:r>
            <a:r>
              <a:rPr lang="ru-RU" sz="1200" dirty="0">
                <a:latin typeface="Times New Roman"/>
                <a:ea typeface="Times New Roman"/>
              </a:rPr>
              <a:t> проекта в рамках ППМИ  для реализации в 2019 году</a:t>
            </a:r>
            <a:r>
              <a:rPr lang="ru-RU" sz="1200" dirty="0" smtClean="0"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750"/>
              </a:spcAft>
            </a:pP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endParaRPr lang="ru-RU" sz="1200" dirty="0" smtClean="0">
              <a:latin typeface="Times New Roman"/>
              <a:ea typeface="Times New Roman"/>
            </a:endParaRPr>
          </a:p>
          <a:p>
            <a:pPr algn="just">
              <a:spcAft>
                <a:spcPts val="750"/>
              </a:spcAft>
            </a:pP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</a:t>
            </a:r>
            <a:endParaRPr lang="ru-RU" sz="12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12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12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Times New Roman"/>
              </a:rPr>
              <a:t>  </a:t>
            </a:r>
          </a:p>
          <a:p>
            <a:pPr algn="just">
              <a:spcAft>
                <a:spcPts val="0"/>
              </a:spcAft>
            </a:pPr>
            <a:endParaRPr lang="ru-RU" sz="12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Times New Roman"/>
              </a:rPr>
              <a:t>На </a:t>
            </a:r>
            <a:r>
              <a:rPr lang="ru-RU" sz="1200" dirty="0">
                <a:latin typeface="Times New Roman"/>
                <a:ea typeface="Times New Roman"/>
              </a:rPr>
              <a:t>обсуждение  были выдвинуты два вопроса: 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  - модернизация уличного освещения в д. </a:t>
            </a:r>
            <a:r>
              <a:rPr lang="ru-RU" sz="1200" dirty="0" err="1">
                <a:latin typeface="Times New Roman"/>
                <a:ea typeface="Times New Roman"/>
              </a:rPr>
              <a:t>Свищево</a:t>
            </a:r>
            <a:r>
              <a:rPr lang="ru-RU" sz="1200" dirty="0" smtClean="0">
                <a:latin typeface="Times New Roman"/>
                <a:ea typeface="Times New Roman"/>
              </a:rPr>
              <a:t>;</a:t>
            </a: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  - ограждение общественного кладбища в д. </a:t>
            </a:r>
            <a:r>
              <a:rPr lang="ru-RU" sz="1200" dirty="0" err="1">
                <a:latin typeface="Times New Roman"/>
                <a:ea typeface="Times New Roman"/>
              </a:rPr>
              <a:t>Свищево</a:t>
            </a:r>
            <a:r>
              <a:rPr lang="ru-RU" sz="1200" dirty="0">
                <a:latin typeface="Times New Roman"/>
                <a:ea typeface="Times New Roman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  а также жителям была предоставлена возможность предложить  свой объект.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  По результатам опроса </a:t>
            </a:r>
            <a:r>
              <a:rPr lang="ru-RU" sz="1200" dirty="0" smtClean="0">
                <a:latin typeface="Times New Roman"/>
                <a:ea typeface="Times New Roman"/>
              </a:rPr>
              <a:t> были получены </a:t>
            </a:r>
            <a:r>
              <a:rPr lang="ru-RU" sz="1200" dirty="0">
                <a:latin typeface="Times New Roman"/>
                <a:ea typeface="Times New Roman"/>
              </a:rPr>
              <a:t>следующие данные: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  В опросе приняло участие 94 человека, что составляет 34,2% об общего количества жителей д. </a:t>
            </a:r>
            <a:r>
              <a:rPr lang="ru-RU" sz="1200" dirty="0" err="1">
                <a:latin typeface="Times New Roman"/>
                <a:ea typeface="Times New Roman"/>
              </a:rPr>
              <a:t>Свищево</a:t>
            </a:r>
            <a:r>
              <a:rPr lang="ru-RU" sz="1200" dirty="0">
                <a:latin typeface="Times New Roman"/>
                <a:ea typeface="Times New Roman"/>
              </a:rPr>
              <a:t>. В опросе принимали участие жители в возрасте от 18 лет и старше.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   В результате опроса населения выявлено, что 100 % опрошенных  </a:t>
            </a:r>
            <a:r>
              <a:rPr lang="ru-RU" sz="1200" dirty="0" smtClean="0">
                <a:latin typeface="Times New Roman"/>
                <a:ea typeface="Times New Roman"/>
              </a:rPr>
              <a:t>поддержали </a:t>
            </a:r>
            <a:r>
              <a:rPr lang="ru-RU" sz="1200" dirty="0">
                <a:latin typeface="Times New Roman"/>
                <a:ea typeface="Times New Roman"/>
              </a:rPr>
              <a:t>первый проект-  модернизация уличного освещения в д. </a:t>
            </a:r>
            <a:r>
              <a:rPr lang="ru-RU" sz="1200" dirty="0" err="1">
                <a:latin typeface="Times New Roman"/>
                <a:ea typeface="Times New Roman"/>
              </a:rPr>
              <a:t>Свищево</a:t>
            </a:r>
            <a:r>
              <a:rPr lang="ru-RU" sz="1200" dirty="0">
                <a:latin typeface="Times New Roman"/>
                <a:ea typeface="Times New Roman"/>
              </a:rPr>
              <a:t>. </a:t>
            </a:r>
          </a:p>
          <a:p>
            <a:pPr lvl="0" algn="just"/>
            <a:endParaRPr lang="ru-RU" dirty="0"/>
          </a:p>
        </p:txBody>
      </p:sp>
      <p:pic>
        <p:nvPicPr>
          <p:cNvPr id="1026" name="Picture 2" descr="J:\ППМИ- 2018\В газету Пригород\S0236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6800"/>
            <a:ext cx="3733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ППМИ- 2018\Опрос формы документов  28.10.2018 ФОТО\Опрос 28.10.2018 фото\ППМИ фото Опрос 28.10.2018\DSC_05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2336800"/>
            <a:ext cx="3537155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35181" y="6613525"/>
            <a:ext cx="708819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" y="-1076"/>
            <a:ext cx="9144000" cy="68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:\ППМИ- 2018\ФОТО  Монтаж светильников август 2019 ул. Колхозная\DSCF8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ППМИ- 2018\ФОТО  Монтаж светильников август 2019 ул. Колхозная\DSCF8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09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0600" y="2667000"/>
            <a:ext cx="7315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январе 2019 года  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sz="1150" dirty="0" err="1" smtClean="0"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 сельсовета  была подготовлена заявка  и вся необходимая документация для участия в краевом конкурсе. В результате  проведенной работы  администрацией сельсовета вместе с жителями д.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150" dirty="0" err="1" smtClean="0">
                <a:latin typeface="Times New Roman" pitchFamily="18" charset="0"/>
                <a:cs typeface="Times New Roman" pitchFamily="18" charset="0"/>
              </a:rPr>
              <a:t>вищево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1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Маганский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 получил из краевого бюджета </a:t>
            </a:r>
            <a:r>
              <a:rPr lang="ru-RU" sz="11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656 280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субсидию на реализацию проекта «Модернизация уличного освещения  в д. </a:t>
            </a:r>
            <a:r>
              <a:rPr lang="ru-RU" sz="11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Свищево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dirty="0"/>
          </a:p>
        </p:txBody>
      </p:sp>
      <p:pic>
        <p:nvPicPr>
          <p:cNvPr id="2052" name="Picture 4" descr="C:\Users\DBB6~1\AppData\Local\Temp\Rar$DI04.349\20191201_145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26" y="3467219"/>
            <a:ext cx="282677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40200" y="3559278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Согласно муниципального контракта выполнены работы по  монтажу  3,7 км  провода и  64 –х светильников по улицам Колхозная, Октябрьская, Зеленая, Складская, Железнодорожная. </a:t>
            </a:r>
            <a:endParaRPr lang="ru-RU" sz="115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5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На экономию, образовавшуюся  по результатам электронного аукциона в ноябре 2019 дополнительно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установлено еще  0,7 км провода и 8 светодиодных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светильников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ул. Железнодорожная д.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Свищево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Жители д.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Свищево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приняли активное участие в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софинансировании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реализации проекта, собрали всю необходимую  сумму денежных средств -  53 000 рублей, по 300 рублей со двора. А  в результате  все жители населенного пункта получили современное  светодиодное уличное освещение.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По условиям программы в 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софинансировании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приняли участие и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юрлица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предприниматели, которые  внесли свой вклад в реализацию проекта -  60 000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02155" y="266699"/>
            <a:ext cx="6367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 smtClean="0">
                <a:solidFill>
                  <a:srgbClr val="000000"/>
                </a:solidFill>
              </a:rPr>
              <a:t>Д. </a:t>
            </a:r>
            <a:r>
              <a:rPr lang="ru-RU" sz="1200" kern="0" dirty="0" err="1" smtClean="0">
                <a:solidFill>
                  <a:srgbClr val="000000"/>
                </a:solidFill>
              </a:rPr>
              <a:t>Свищево</a:t>
            </a:r>
            <a:r>
              <a:rPr lang="ru-RU" sz="1200" kern="0" dirty="0" smtClean="0">
                <a:solidFill>
                  <a:srgbClr val="000000"/>
                </a:solidFill>
              </a:rPr>
              <a:t> реализация проекта «Модернизация уличного освещения в д. </a:t>
            </a:r>
            <a:r>
              <a:rPr lang="ru-RU" sz="1200" kern="0" dirty="0" err="1" smtClean="0">
                <a:solidFill>
                  <a:srgbClr val="000000"/>
                </a:solidFill>
              </a:rPr>
              <a:t>Свищево</a:t>
            </a:r>
            <a:r>
              <a:rPr lang="ru-RU" sz="1200" kern="0" dirty="0" smtClean="0">
                <a:solidFill>
                  <a:srgbClr val="000000"/>
                </a:solidFill>
              </a:rPr>
              <a:t>»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32812" y="6669087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2336800" y="3259138"/>
            <a:ext cx="4470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6D1014"/>
                </a:solidFill>
                <a:latin typeface="Lucida Sans Unicode" pitchFamily="34" charset="0"/>
              </a:rPr>
              <a:t>ЖИЛИЩНО-КОММУНАЛЬНОЕ ХОЗЯЙСТВО</a:t>
            </a:r>
          </a:p>
        </p:txBody>
      </p:sp>
      <p:pic>
        <p:nvPicPr>
          <p:cNvPr id="23555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204666"/>
            <a:ext cx="76184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5783"/>
                </a:solidFill>
              </a:rPr>
              <a:t>  </a:t>
            </a:r>
            <a:r>
              <a:rPr lang="ru-RU" sz="1400" b="1" dirty="0" smtClean="0">
                <a:solidFill>
                  <a:srgbClr val="C00000"/>
                </a:solidFill>
              </a:rPr>
              <a:t>Следующим проектом  для участия в программе «Поддержка местных инициатив» в 2020 году стал проект 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sz="1200" b="1" dirty="0">
                <a:solidFill>
                  <a:srgbClr val="C00000"/>
                </a:solidFill>
              </a:rPr>
              <a:t>Ремонт сельского Дома культуры «Радуга» в п. </a:t>
            </a:r>
            <a:r>
              <a:rPr lang="ru-RU" sz="1200" b="1" dirty="0" smtClean="0">
                <a:solidFill>
                  <a:srgbClr val="C00000"/>
                </a:solidFill>
              </a:rPr>
              <a:t>Березовский», который также получил </a:t>
            </a:r>
            <a:r>
              <a:rPr lang="ru-RU" sz="1200" b="1" dirty="0">
                <a:solidFill>
                  <a:srgbClr val="C00000"/>
                </a:solidFill>
              </a:rPr>
              <a:t>краевую </a:t>
            </a:r>
            <a:r>
              <a:rPr lang="ru-RU" sz="1200" b="1" dirty="0" smtClean="0">
                <a:solidFill>
                  <a:srgbClr val="C00000"/>
                </a:solidFill>
              </a:rPr>
              <a:t>поддержку</a:t>
            </a:r>
          </a:p>
          <a:p>
            <a:endParaRPr lang="ru-RU" sz="1200" b="1" dirty="0" smtClean="0">
              <a:solidFill>
                <a:srgbClr val="005783"/>
              </a:solidFill>
            </a:endParaRPr>
          </a:p>
          <a:p>
            <a:pPr algn="just"/>
            <a:r>
              <a:rPr lang="ru-RU" sz="1200" b="1" dirty="0">
                <a:solidFill>
                  <a:srgbClr val="005783"/>
                </a:solidFill>
              </a:rPr>
              <a:t> </a:t>
            </a:r>
            <a:r>
              <a:rPr lang="ru-RU" sz="1200" b="1" dirty="0" smtClean="0">
                <a:solidFill>
                  <a:srgbClr val="005783"/>
                </a:solidFill>
              </a:rPr>
              <a:t>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декабре 2019 года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была начата предварительная работа   администрацией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сельсовета.  Проведен опрос населения пос. Березовский, собрание жителей,  создана инициативная группа. На общем собрании жители определили приоритетный проект для участия в программе.  На выбор жителям п. Березовский было предложено  два проекта  - Ремонт сельского дома культуры «Радуга в п. Березовский» и « Обустройство спортивной площадки», либо можно было предложить свой проект. Жители поддержали проект по ремонту сельского дома культуры.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январе 2020 года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была подготовлена  заявка на участие в Краевой государственной программе Красноярского края «Содействие развитию местного самоуправления» подпрограмма «Поддержка местных инициатив»  на ремонт сельского Дома культуры «Радуга» в пос. Березовский. Участников  краевой программы было много,   не все стали победителями программы, а мы совместно с жителями  смогли  стать победителями  конкурса.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Совет по развитию местного самоуправления в Красноярском крае, в состав которого входят представители краевых министерств и депутаты Законодательного Собрания края, определил победителей программы "Поддержка местных инициатив" на 2020 год.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  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нашего проекта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составила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1 768 712 рублей, в том числе средства краевого бюджета 1 491 841 рублей, средства местного бюджета 145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810 рублей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вклад жителей 53 061 рублей, вклад юридических лиц и индивидуальных предпринимателей  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78 000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рублей, вклад местного бюджета – 145000 руб. В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рамках реализации проекта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уже идут работы - замена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оконных блоков на пластиковые, ремонт всех дверей, ремонт электропроводки, потолка, водопроводной трубы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 будут проведены в помещениях библиотеки и  дома культуры. Срок окончания работ 27 октября 2020 года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J:\ППМИ - 2019-2020 п. Березовский\2. Итоговое собрание\Протокол, Фото Итоговое собрание\DSCF8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03" y="4728748"/>
            <a:ext cx="3352800" cy="19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 Валентиновна\Desktop\Для отчета за 2020\ППМИ-2020 Радуга ВСЕ МАТЕРИАЛЫ\СДК Радуга Фото ДО 30.07.2020\DSCF9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7143"/>
            <a:ext cx="3095958" cy="182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0303" y="4767143"/>
            <a:ext cx="2720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 </a:t>
            </a:r>
            <a:r>
              <a:rPr lang="ru-RU" sz="1200" kern="0" dirty="0" smtClean="0">
                <a:solidFill>
                  <a:srgbClr val="000000"/>
                </a:solidFill>
              </a:rPr>
              <a:t>собрание жителей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5400" y="4767143"/>
            <a:ext cx="2390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п. Березовский  </a:t>
            </a:r>
            <a:r>
              <a:rPr lang="ru-RU" sz="1200" kern="0" dirty="0" smtClean="0">
                <a:solidFill>
                  <a:srgbClr val="000000"/>
                </a:solidFill>
              </a:rPr>
              <a:t>Дом культуры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Елена Валентиновна\Desktop\Для отчета за 2020\Главная - Новости 05.10.2020\IMG-3dd8eb26389af66f38306a970db29d1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66836"/>
            <a:ext cx="2133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 Валентиновна\Desktop\Для отчета за 2020\Главная - Новости 05.10.2020\DSCF9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266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 Валентиновна\Desktop\Для отчета за 2020\Главная - Новости 05.10.2020\IMG-b48611e462bcd804dea3a59f9bb982d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2857500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лена Валентиновна\Desktop\Для отчета за 2020\ППМИ-2020 Радуга ВСЕ МАТЕРИАЛЫ\Зрительный зал\IMG_20201106_1204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5" y="228600"/>
            <a:ext cx="294560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 Валентиновна\Desktop\Для отчета за 2020\ППМИ-2020 Радуга ВСЕ МАТЕРИАЛЫ\Зрительный зал\IMG_20201106_120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5" y="2438400"/>
            <a:ext cx="294560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Елена Валентиновна\Desktop\Для отчета за 2020\ППМИ-2020 Радуга ВСЕ МАТЕРИАЛЫ\Окна\IMG_20200922_1208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4038600"/>
            <a:ext cx="34861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50825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1862" y="1066800"/>
            <a:ext cx="7450138" cy="533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Территория </a:t>
            </a:r>
            <a:r>
              <a:rPr lang="ru-RU" sz="1350" dirty="0" err="1">
                <a:solidFill>
                  <a:srgbClr val="000000"/>
                </a:solidFill>
                <a:latin typeface="Times New Roman"/>
                <a:ea typeface="Times New Roman"/>
              </a:rPr>
              <a:t>Маганского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 сельсовета включает в себя 9 населённых пунктов.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сельсовета составляет 187,161 тыс. га.</a:t>
            </a:r>
            <a:r>
              <a:rPr lang="ru-RU" sz="1350" dirty="0">
                <a:solidFill>
                  <a:srgbClr val="000000"/>
                </a:solidFill>
                <a:latin typeface="Lucida Sans Unicode"/>
              </a:rPr>
              <a:t>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На территории проживает более 3500 жителей, работают 3 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школы,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2 дома культуры, один клуб, две  амбулатории общей врачебной практики, </a:t>
            </a:r>
            <a:endParaRPr lang="ru-RU" sz="135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fontAlgn="base"/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3 </a:t>
            </a:r>
            <a:r>
              <a:rPr lang="ru-RU" sz="1350" dirty="0" err="1">
                <a:solidFill>
                  <a:srgbClr val="000000"/>
                </a:solidFill>
                <a:latin typeface="Times New Roman"/>
                <a:ea typeface="Times New Roman"/>
              </a:rPr>
              <a:t>ФАПа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, 3 библиотеки,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объекты жилищно-коммунального хозяйства – очистные сооружения, канализационные сети, канализационная насосная станция, водопроводные сети и водонапорные башни, уличное освещение,  муниципальный жилищный фонд,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муниципальные объекты энергетики,  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протяжённость </a:t>
            </a:r>
            <a:r>
              <a:rPr lang="ru-RU" sz="1350" dirty="0" err="1">
                <a:solidFill>
                  <a:srgbClr val="000000"/>
                </a:solidFill>
                <a:latin typeface="Times New Roman"/>
                <a:ea typeface="Times New Roman"/>
              </a:rPr>
              <a:t>внутрипоселенческих</a:t>
            </a:r>
            <a:r>
              <a:rPr lang="ru-RU" sz="1350" dirty="0">
                <a:solidFill>
                  <a:srgbClr val="000000"/>
                </a:solidFill>
                <a:latin typeface="Times New Roman"/>
                <a:ea typeface="Times New Roman"/>
              </a:rPr>
              <a:t> дорог составляет почти 52,4 километров. Эти цифры говорят о том, что территория требует большого внимания, а люди — постоянной заботы об их благополучной жизни на </a:t>
            </a:r>
            <a:r>
              <a:rPr lang="ru-RU" sz="13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селе.</a:t>
            </a:r>
            <a:endParaRPr lang="ru-RU" sz="13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Aft>
                <a:spcPts val="1800"/>
              </a:spcAft>
            </a:pP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Комфортность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проживания в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населенных пунктах сельсовета 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зависит от равновесия потребностей и возможностей. В нашем случае возможности - это присутствие законных оснований и наличие финансовых средств. Убрать улицу, отремонтировать дорогу, вывезти мусор, обеспечить водой, светом и теплом - решить самые первоочередные потребности без финансов затруднительно. Поэтому первое, с чего считаю необходимым начать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 отчет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это финансовое обеспечение 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сельсовета.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 - это основной показатель развития, поэтому главной целью бюджетной политики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максимально эффективного использования финансовых ресурсов и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качества управления муниципальными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финансами.</a:t>
            </a:r>
          </a:p>
          <a:p>
            <a:pPr lvl="0" algn="ctr" fontAlgn="base"/>
            <a:r>
              <a:rPr lang="ru-RU" sz="135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чем главная суть работы администрации сельского поселения?</a:t>
            </a:r>
            <a:endParaRPr lang="ru-RU" sz="135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 fontAlgn="base">
              <a:spcAft>
                <a:spcPts val="1800"/>
              </a:spcAft>
            </a:pP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Главное – безукоризненно выполнять свои обязанности, делая для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поселения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все возможное, чтобы оно развивалось.  Население оценивает эффективность нашей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работы, а эффективность 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работы администрации напрямую зависит от финансирования тех задач и функций, которые на нее возложены </a:t>
            </a:r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законодательством</a:t>
            </a:r>
            <a:r>
              <a:rPr lang="ru-RU" sz="13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35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4238" y="388382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Lucida Sans Unicode" pitchFamily="34" charset="0"/>
              </a:rPr>
              <a:t>Финансово-экономическая деятельность </a:t>
            </a:r>
            <a:r>
              <a:rPr lang="ru-RU" altLang="ru-RU" b="1" dirty="0" err="1">
                <a:solidFill>
                  <a:srgbClr val="C00000"/>
                </a:solidFill>
                <a:latin typeface="Lucida Sans Unicode" pitchFamily="34" charset="0"/>
              </a:rPr>
              <a:t>Маганского</a:t>
            </a:r>
            <a:r>
              <a:rPr lang="ru-RU" altLang="ru-RU" b="1" dirty="0">
                <a:solidFill>
                  <a:srgbClr val="C00000"/>
                </a:solidFill>
                <a:latin typeface="Lucida Sans Unicode" pitchFamily="34" charset="0"/>
              </a:rPr>
              <a:t> сельсовета</a:t>
            </a:r>
          </a:p>
        </p:txBody>
      </p:sp>
    </p:spTree>
    <p:extLst>
      <p:ext uri="{BB962C8B-B14F-4D97-AF65-F5344CB8AC3E}">
        <p14:creationId xmlns:p14="http://schemas.microsoft.com/office/powerpoint/2010/main" val="2037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://magansk.ru/content/images/17.04.20/IMG_20200322_10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16" y="623105"/>
            <a:ext cx="266208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9316" y="251315"/>
            <a:ext cx="245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5783"/>
                </a:solidFill>
              </a:rPr>
              <a:t>КУЛЬТУРА НА СЕЛЕ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458" y="6119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марте 2020 года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сельском Доме культуры в рамках муниципальной программы «Повышение качества жизни и другие мероприятия на территории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сельсовета» за счет средств местного бюджета администрация сельсовета отремонтировала крышу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Кроме того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установили водосточную систему и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снегозадержатели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предотвращения схода снежной массы.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эти цели из местного бюджета выделено 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552 000 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рублей. </a:t>
            </a:r>
            <a:endParaRPr lang="ru-RU" sz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июле 2020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аганском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сельском доме культуры проведен ремонт электропроводки. Муниципальный контракт на сумму 150 451 руб.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августе 2020 года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сельском доме культуры  проведен ремонт потолка. Смонтирован о новый подвесной потолок  типа «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Армстронг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в зрительном зале. Муниципальный контракт на сумму 88 437 рублей. </a:t>
            </a:r>
          </a:p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сентябре 2020 года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Маганском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СДК проведен текущий ремонт противопожарной сигнализации на сумму 18 000 руб.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К слову сказать  сотрудники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сельского дома культуры в 2020 году  все лето не покладая рук  благоустраивали уличную сцену.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О.А.Камскова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вместе с командой   неравнодушных жителей с.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заливали бетонным раствором  площадку для уличной сцены,  своими руками смастерили столы для игры в настольный теннис. Благодаря  этому у жителей, как у детей, так и у взрослых теперь есть место, где они могут провести свой досуг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K:\Благоустройство - акция Добродел\6cwQCLyYwK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04305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Благоустройство - акция Добродел\bnorRX7RK1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0"/>
            <a:ext cx="2662084" cy="20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:\Благоустройство - акция Добродел\MFzyFDh6e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55" y="4552167"/>
            <a:ext cx="3320846" cy="20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6316" y="620647"/>
            <a:ext cx="2691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с</a:t>
            </a:r>
            <a:r>
              <a:rPr lang="ru-RU" sz="1200" kern="0" dirty="0" smtClean="0">
                <a:solidFill>
                  <a:srgbClr val="000000"/>
                </a:solidFill>
              </a:rPr>
              <a:t>. </a:t>
            </a:r>
            <a:r>
              <a:rPr lang="ru-RU" sz="1200" kern="0" dirty="0" err="1" smtClean="0">
                <a:solidFill>
                  <a:srgbClr val="000000"/>
                </a:solidFill>
              </a:rPr>
              <a:t>Маганск</a:t>
            </a:r>
            <a:r>
              <a:rPr lang="ru-RU" sz="1200" kern="0" dirty="0" smtClean="0">
                <a:solidFill>
                  <a:srgbClr val="000000"/>
                </a:solidFill>
              </a:rPr>
              <a:t> сельский дом культуры,</a:t>
            </a:r>
          </a:p>
          <a:p>
            <a:pPr lvl="0"/>
            <a:r>
              <a:rPr lang="ru-RU" sz="1200" kern="0" dirty="0" smtClean="0">
                <a:solidFill>
                  <a:srgbClr val="000000"/>
                </a:solidFill>
              </a:rPr>
              <a:t> ремонт крыши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85355" y="6577795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3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33800" y="304800"/>
            <a:ext cx="4572000" cy="557588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1000"/>
              </a:spcAft>
            </a:pPr>
            <a:r>
              <a:rPr lang="ru-RU" sz="1400" b="1" kern="1800" dirty="0">
                <a:solidFill>
                  <a:srgbClr val="494177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Сельские сходы – шаг к решению проблем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7 ноября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2019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п. Верхняя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Базаиха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состоялся сход граждан.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Главный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вопрос, по которому состоялся сход граждан касался торговли и открытия магазина в посёлке. Еще недавно единственный в поселке магазин местного предпринимателя закрылся.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Администрацией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Маганского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сельсовета  были приняты меры по обеспечению жителей населенного пункта  хлебобулочными изделиями – организована торговля силами предприятия «Лагуна», и продуктами силами ИП из п. Вознесенка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2018 году 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договоренности с коммерческой организацией  администрацией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Маганского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сельсовета клубу п. Верхняя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Базаиха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Маганскому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сельскому дому культуры, Дому культуры «Радуга»  безвозмездно  были переданы  театральные  кресла.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году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п. Верхняя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Базаиха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рамках краевой программы Березовским районом построен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открыт современный фельдшерско-акушерский пункт. Теперь жители поселка могут в комфортных условиях пройти  диспансеризацию, плановый осмотр, получить необходимую консультацию и медицинскую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помощь.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219" name="Picture 3" descr="C:\Users\Елена Валентиновна\Desktop\Desktop\Для отчета за 2019 год\Главная-новости- сход  в п. Верхняя Базаиха\ng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86" y="228600"/>
            <a:ext cx="2733228" cy="19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6" y="4244489"/>
            <a:ext cx="2695128" cy="192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Елена Валентиновна\Desktop\Desktop\Для отчета за 2018 год\Днь Победы\S08092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86" y="2194475"/>
            <a:ext cx="273322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04237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10"/>
            <a:ext cx="9144000" cy="690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G:\На сайт 12.03.2019\Пожарная часть\Пожарная часть в п. Березовский\DSCF8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9354"/>
            <a:ext cx="28082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3800" y="536377"/>
            <a:ext cx="474406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kern="0" dirty="0">
                <a:solidFill>
                  <a:srgbClr val="C00000"/>
                </a:solidFill>
                <a:ea typeface="+mj-ea"/>
              </a:rPr>
              <a:t>Строительство пожарной части в п. Березовский</a:t>
            </a:r>
            <a:br>
              <a:rPr lang="ru-RU" sz="1200" b="1" kern="0" dirty="0">
                <a:solidFill>
                  <a:srgbClr val="C00000"/>
                </a:solidFill>
                <a:ea typeface="+mj-ea"/>
              </a:rPr>
            </a:br>
            <a:r>
              <a:rPr lang="ru-RU" sz="1200" b="1" kern="0" dirty="0">
                <a:solidFill>
                  <a:srgbClr val="C00000"/>
                </a:solidFill>
                <a:ea typeface="+mj-ea"/>
              </a:rPr>
              <a:t/>
            </a:r>
            <a:br>
              <a:rPr lang="ru-RU" sz="1200" b="1" kern="0" dirty="0">
                <a:solidFill>
                  <a:srgbClr val="C00000"/>
                </a:solidFill>
                <a:ea typeface="+mj-ea"/>
              </a:rPr>
            </a:br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Благодаря совместному обращению в 2015 году администрации  </a:t>
            </a:r>
            <a:r>
              <a:rPr lang="ru-RU" sz="12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Маганского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сельсовета и администрации Березовского района  к Губернатору Красноярского края </a:t>
            </a:r>
            <a:r>
              <a:rPr lang="ru-RU" sz="12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В.А.Толоконскому</a:t>
            </a:r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пос. Березовский в 2019 году за счет средств краевого бюджета построено современное модульное здание пожарного депо на два пожарных автомобиля. </a:t>
            </a: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Земельный участок был сформирован и поставлен на кадастровый учет администрацией </a:t>
            </a:r>
            <a:r>
              <a:rPr lang="ru-RU" sz="12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ru-RU" sz="1200" kern="0" dirty="0" err="1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аганского</a:t>
            </a: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сельсовета. </a:t>
            </a:r>
          </a:p>
          <a:p>
            <a:pPr algn="just"/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базе пожарного депо создана ПЧ-42 Красноярской противопожарной охраны, в штате которой 21 человек. Под прикрытием ПЧ-42 находятся все населенные пункты  </a:t>
            </a:r>
            <a:r>
              <a:rPr lang="ru-RU" sz="1200" kern="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Маганского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сельсовета. </a:t>
            </a:r>
            <a:endParaRPr lang="ru-RU" sz="1200" dirty="0"/>
          </a:p>
        </p:txBody>
      </p:sp>
      <p:pic>
        <p:nvPicPr>
          <p:cNvPr id="14338" name="Picture 2" descr="C:\Users\Елена Валентиновна\Desktop\Для отчета за 2020\Главная _Новости Опашка  Верхняя Базаиха\DSCF9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78" y="4648200"/>
            <a:ext cx="2509223" cy="20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9777" y="228600"/>
            <a:ext cx="77670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C00000"/>
                </a:solidFill>
                <a:latin typeface="Lucida Sans Unicode"/>
              </a:rPr>
              <a:t>ПОЖАРНАЯ БЕЗОПАСНОСТЬ  </a:t>
            </a:r>
            <a:r>
              <a:rPr lang="ru-RU" sz="1400" b="1" dirty="0">
                <a:solidFill>
                  <a:srgbClr val="C00000"/>
                </a:solidFill>
                <a:latin typeface="Lucida Sans Unicode"/>
              </a:rPr>
              <a:t>НА ТЕРРИТОРИИ МАГАНСКОГО СЕЛЬСОВЕТА </a:t>
            </a:r>
          </a:p>
        </p:txBody>
      </p:sp>
      <p:pic>
        <p:nvPicPr>
          <p:cNvPr id="14340" name="Picture 4" descr="http://magansk.ru/content/images/14.05.20.1/IMG_20200422_133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200"/>
            <a:ext cx="2670175" cy="20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9777" y="2903816"/>
            <a:ext cx="75236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Tahoma"/>
              </a:rPr>
              <a:t>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населенных пунктах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вручаются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памятки жителям о соблюдении мер пожарной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безопасности, памятки размещаются на официальном сайте администрации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В каждом населенном пункте администрация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обустроила и содержит пожарные пирсы.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августе, октябре  2020 г. 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проведены работы по противопожарной опашке населенного пункта Верхняя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Базаиха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пос. Урман.</a:t>
            </a:r>
          </a:p>
          <a:p>
            <a:pPr algn="just"/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рамках Государственной программы Красноярского края «Защита от чрезвычайных ситуаций природного и техногенного характера и обеспечение безопасности населения  Красноярского края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администрации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 ежегодно предоставляется субсидия, средства которой расходуются на обеспечение первичных мер пожарной безопасности.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 descr="C:\Users\Елена Валентиновна\Desktop\Desktop\Пирсв, сирены, пож. водоем\Пирс, знаки Верхняя Базаиха\S0769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64" y="4648200"/>
            <a:ext cx="2400300" cy="20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513763" y="6630989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" y="-250825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725445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398" y="76200"/>
            <a:ext cx="7618413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На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имеется 5 пожарных пирсов  -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с.Маганск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д.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Свищево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п.Береть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п. Брод, п. Урман, один пожарный водоем объемом 100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с.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5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территории поселения установлены 9 местных систем оповещения населения типа «Сирена – С-28», «Сирена».</a:t>
            </a:r>
          </a:p>
          <a:p>
            <a:pPr lvl="0" algn="just">
              <a:lnSpc>
                <a:spcPct val="115000"/>
              </a:lnSpc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В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пос. Березовский установлено  5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пожарных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гидрантов,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которые находятся в исправном состоянии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Все эти объекты содержатся и поддерживаются в исправном состоянии администрацией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сельсовета.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распоряжении администрации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имеется три  автомобильных прицепа «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Огнеборец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 два передвижных комплекса  «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Огнеборец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мотопомпы, пожарный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инвентарь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обеспечения первичных мер пожарной безопасности на территории поселения.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 администрации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созданы ДПК (добровольные пожарные команды)  в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с.Маганск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п.Береть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п. Верхняя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Базаиха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ДПК принимает участие в тушении пожаров.</a:t>
            </a:r>
          </a:p>
          <a:p>
            <a:pPr lvl="0" algn="just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На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сегодняшний день остается неразрешенной проблема в области </a:t>
            </a:r>
            <a:endParaRPr lang="ru-RU" alt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обеспечения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пожарной безопасности сельского поселения 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отсутствует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наружное противопожарное водоснабжение (пожарные водоемы или </a:t>
            </a:r>
            <a:endParaRPr lang="ru-RU" alt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резервуары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 п.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Береть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п. Брод, п.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Урман,п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Маганский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На их </a:t>
            </a:r>
            <a:endParaRPr lang="ru-RU" alt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обустройство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требуются  значительные финансовые средства.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42336" y="6725445"/>
            <a:ext cx="503237" cy="170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62200"/>
            <a:ext cx="2189162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3924" y="4953000"/>
            <a:ext cx="7618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РИТУАЛЬНЫХ УСЛУГ И СОДЕРЖАНИЕ МЕСТ ЗАХОРОНЕНИЯ</a:t>
            </a:r>
            <a:endParaRPr lang="ru-RU" sz="1200" dirty="0">
              <a:solidFill>
                <a:srgbClr val="1E1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defRPr/>
            </a:pPr>
            <a:r>
              <a:rPr lang="ru-RU" sz="12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200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Маганского</a:t>
            </a: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сельсовета  расположено 3 муниципальных кладбища в населенных пунктах – д. </a:t>
            </a:r>
            <a:r>
              <a:rPr lang="ru-RU" sz="1200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Свищево</a:t>
            </a: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1200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Маганск</a:t>
            </a: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пос. Березовский.</a:t>
            </a:r>
            <a:r>
              <a:rPr lang="ru-RU" sz="1200" b="1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endParaRPr lang="ru-RU" sz="1200" dirty="0">
              <a:solidFill>
                <a:srgbClr val="1E1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defRPr/>
            </a:pP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В 2017 году </a:t>
            </a:r>
            <a:r>
              <a:rPr lang="ru-RU" sz="1200" dirty="0" smtClean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  </a:t>
            </a: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формированию земельного участка для размещения нового кладбища в п. Березовский и постановке его на кадастровый учет</a:t>
            </a:r>
            <a:r>
              <a:rPr lang="ru-RU" sz="1200" dirty="0" smtClean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населенных пунктах </a:t>
            </a:r>
            <a:r>
              <a:rPr lang="ru-RU" sz="1200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Береть</a:t>
            </a: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Урман, Верхняя </a:t>
            </a:r>
            <a:r>
              <a:rPr lang="ru-RU" sz="1200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Базаиха</a:t>
            </a:r>
            <a:r>
              <a:rPr lang="ru-RU" sz="1200" dirty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кладбища расположены  в </a:t>
            </a:r>
            <a:r>
              <a:rPr lang="ru-RU" sz="1200" dirty="0" err="1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гослесфонде</a:t>
            </a:r>
            <a:r>
              <a:rPr lang="ru-RU" sz="1200" dirty="0" smtClean="0">
                <a:solidFill>
                  <a:srgbClr val="1E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1E1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60423" y="4176367"/>
            <a:ext cx="7726361" cy="1143000"/>
          </a:xfrm>
        </p:spPr>
        <p:txBody>
          <a:bodyPr/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В период 2018-2019 проводились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противопаводковые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работы  в с.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, в результате чего исключено подтопление жилых домов по ул. Совхозная, в пос. Верхняя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Базаиха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где во время перепада температур в зимний период происходит  подтопление жилых домов по ул. Таежная.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757237" y="188913"/>
            <a:ext cx="7704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AE1517"/>
                </a:solidFill>
              </a:rPr>
              <a:t>ДЕЯТЕЛЬНОСТЬ АДМИНИСТРАЦИИ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AE1517"/>
                </a:solidFill>
              </a:rPr>
              <a:t>МАГАНСКОГО СЕЛЬСОВЕТА</a:t>
            </a:r>
          </a:p>
        </p:txBody>
      </p:sp>
      <p:pic>
        <p:nvPicPr>
          <p:cNvPr id="6149" name="Picture 4" descr="http://voitkevich.ru/upload/iblock/c20/c20ab12f7b235e3861187e232369ff9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9314"/>
            <a:ext cx="25479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375" y="188913"/>
            <a:ext cx="48974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32813" y="6626226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2319" y="849314"/>
            <a:ext cx="27368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 fontAlgn="base">
              <a:spcBef>
                <a:spcPct val="0"/>
              </a:spcBef>
              <a:defRPr/>
            </a:pPr>
            <a:r>
              <a:rPr lang="ru-RU" sz="1400" b="1" kern="50" dirty="0">
                <a:solidFill>
                  <a:srgbClr val="000000"/>
                </a:solidFill>
                <a:latin typeface="Times New Roman"/>
                <a:ea typeface="SimSun"/>
              </a:rPr>
              <a:t>КАДРОВЫЙ СОСТАВ </a:t>
            </a:r>
          </a:p>
        </p:txBody>
      </p:sp>
      <p:sp>
        <p:nvSpPr>
          <p:cNvPr id="6154" name="Прямоугольник 2"/>
          <p:cNvSpPr>
            <a:spLocks noChangeArrowheads="1"/>
          </p:cNvSpPr>
          <p:nvPr/>
        </p:nvSpPr>
        <p:spPr bwMode="auto">
          <a:xfrm>
            <a:off x="3100388" y="1157289"/>
            <a:ext cx="51085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реализации органами местного самоуправления полномочий по решению вопросов местного значения, закрепленных Федеральным законом № 131-ФЗ, в администрации </a:t>
            </a:r>
            <a:r>
              <a:rPr lang="ru-RU" altLang="ru-RU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 работает 6 муниципальных служащих: заместитель главы сельсовета, два ведущих специалиста, 3 специалиста 2-й категории.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Администрация сельского поселения ежедневно  взаимодействует  с населением,  с  администрацией района, государственными органами, решая многие очень важные вопросы.</a:t>
            </a:r>
          </a:p>
        </p:txBody>
      </p:sp>
      <p:sp>
        <p:nvSpPr>
          <p:cNvPr id="6155" name="Прямоугольник 4"/>
          <p:cNvSpPr>
            <a:spLocks noChangeArrowheads="1"/>
          </p:cNvSpPr>
          <p:nvPr/>
        </p:nvSpPr>
        <p:spPr bwMode="auto">
          <a:xfrm>
            <a:off x="609600" y="3352800"/>
            <a:ext cx="35274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Поступило в администрацию входящей документации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 smtClean="0">
              <a:solidFill>
                <a:prstClr val="black"/>
              </a:solidFill>
              <a:latin typeface="Lucida Sans Unicode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     2015 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году –1080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      2016 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году –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2521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</a:rPr>
              <a:t>2017 </a:t>
            </a:r>
            <a:r>
              <a:rPr lang="ru-RU" altLang="ru-RU" sz="1200" kern="0" dirty="0">
                <a:solidFill>
                  <a:srgbClr val="000000"/>
                </a:solidFill>
                <a:latin typeface="Lucida Sans Unicode" pitchFamily="34" charset="0"/>
              </a:rPr>
              <a:t>году </a:t>
            </a: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</a:rPr>
              <a:t>–1513     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 –1434 </a:t>
            </a:r>
            <a:endParaRPr lang="ru-RU" altLang="ru-RU" sz="1400" b="1" dirty="0" smtClean="0">
              <a:solidFill>
                <a:srgbClr val="AE1517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2019 году – 1361       2020 году -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959</a:t>
            </a:r>
            <a:endParaRPr lang="ru-RU" alt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Количество исходящей документации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solidFill>
                <a:srgbClr val="AE151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2015 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году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 – 942       2016 году – 2040</a:t>
            </a:r>
            <a:endParaRPr lang="ru-RU" sz="1200" dirty="0" smtClean="0">
              <a:solidFill>
                <a:prstClr val="white"/>
              </a:solidFill>
              <a:latin typeface="Lucida Sans Unicode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</a:rPr>
              <a:t>2017 году – 977      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1030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kern="0" dirty="0">
                <a:solidFill>
                  <a:srgbClr val="000000"/>
                </a:solidFill>
                <a:latin typeface="Lucida Sans Unicode" pitchFamily="34" charset="0"/>
              </a:rPr>
              <a:t> </a:t>
            </a: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</a:rPr>
              <a:t>    2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019 году –  1068     2020 году -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605</a:t>
            </a: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4520" y="3352800"/>
            <a:ext cx="390128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Принято </a:t>
            </a:r>
            <a:r>
              <a:rPr lang="ru-RU" altLang="ru-RU" sz="14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постановлений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Администрации  </a:t>
            </a:r>
            <a:r>
              <a:rPr lang="ru-RU" altLang="ru-RU" sz="1400" b="1" dirty="0" err="1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400" b="1" dirty="0">
                <a:solidFill>
                  <a:srgbClr val="AE1517"/>
                </a:solidFill>
                <a:latin typeface="Times New Roman" pitchFamily="18" charset="0"/>
                <a:cs typeface="Times New Roman" pitchFamily="18" charset="0"/>
              </a:rPr>
              <a:t> сельсовета </a:t>
            </a:r>
            <a:r>
              <a:rPr lang="ru-RU" altLang="ru-RU" sz="1400" b="1" dirty="0" smtClean="0">
                <a:solidFill>
                  <a:srgbClr val="78310B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solidFill>
                <a:srgbClr val="78310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  <a:latin typeface="Lucida Sans Unicode"/>
              </a:rPr>
              <a:t>2015 год – 39          2016 </a:t>
            </a:r>
            <a:r>
              <a:rPr lang="ru-RU" sz="1200" dirty="0">
                <a:solidFill>
                  <a:srgbClr val="EB641B">
                    <a:lumMod val="50000"/>
                  </a:srgbClr>
                </a:solidFill>
                <a:latin typeface="Lucida Sans Unicode"/>
              </a:rPr>
              <a:t>год – 122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</a:rPr>
              <a:t>2017 </a:t>
            </a:r>
            <a:r>
              <a:rPr lang="ru-RU" altLang="ru-RU" sz="1200" kern="0" dirty="0">
                <a:solidFill>
                  <a:srgbClr val="000000"/>
                </a:solidFill>
                <a:latin typeface="Lucida Sans Unicode" pitchFamily="34" charset="0"/>
              </a:rPr>
              <a:t>год – </a:t>
            </a: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</a:rPr>
              <a:t>147        2018 год - </a:t>
            </a: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</a:rPr>
              <a:t>89</a:t>
            </a:r>
            <a:endParaRPr lang="ru-RU" altLang="ru-RU" sz="1200" kern="0" dirty="0" smtClean="0">
              <a:solidFill>
                <a:srgbClr val="000000"/>
              </a:solidFill>
              <a:latin typeface="Lucida Sans Unicode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2019 году  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82       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году -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6550" y="490120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b="1" dirty="0">
                <a:solidFill>
                  <a:srgbClr val="EB641B">
                    <a:lumMod val="50000"/>
                  </a:srgbClr>
                </a:solidFill>
                <a:latin typeface="Lucida Sans Unicode"/>
                <a:cs typeface="Times New Roman" panose="02020603050405020304" pitchFamily="18" charset="0"/>
              </a:rPr>
              <a:t>Рассмотрено протестов, представлений </a:t>
            </a:r>
            <a:r>
              <a:rPr lang="ru-RU" sz="1200" b="1" dirty="0" smtClean="0">
                <a:solidFill>
                  <a:srgbClr val="EB641B">
                    <a:lumMod val="50000"/>
                  </a:srgbClr>
                </a:solidFill>
                <a:latin typeface="Lucida Sans Unicode"/>
                <a:cs typeface="Times New Roman" panose="02020603050405020304" pitchFamily="18" charset="0"/>
              </a:rPr>
              <a:t>прокуратуры</a:t>
            </a:r>
          </a:p>
          <a:p>
            <a:pPr lvl="0" algn="ctr"/>
            <a:endParaRPr lang="ru-RU" sz="1200" b="1" dirty="0">
              <a:solidFill>
                <a:srgbClr val="EB641B">
                  <a:lumMod val="50000"/>
                </a:srgbClr>
              </a:solidFill>
              <a:latin typeface="Lucida Sans Unicode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Lucida Sans Unicode"/>
                <a:cs typeface="Times New Roman" panose="02020603050405020304" pitchFamily="18" charset="0"/>
              </a:rPr>
              <a:t>2015 </a:t>
            </a:r>
            <a:r>
              <a:rPr lang="ru-RU" sz="1200" dirty="0">
                <a:solidFill>
                  <a:prstClr val="black"/>
                </a:solidFill>
                <a:latin typeface="Lucida Sans Unicode"/>
                <a:cs typeface="Times New Roman" panose="02020603050405020304" pitchFamily="18" charset="0"/>
              </a:rPr>
              <a:t>году  –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  <a:cs typeface="Times New Roman" panose="02020603050405020304" pitchFamily="18" charset="0"/>
              </a:rPr>
              <a:t>20              2016 </a:t>
            </a:r>
            <a:r>
              <a:rPr lang="ru-RU" sz="1200" dirty="0">
                <a:solidFill>
                  <a:prstClr val="black"/>
                </a:solidFill>
                <a:latin typeface="Lucida Sans Unicode"/>
                <a:cs typeface="Times New Roman" panose="02020603050405020304" pitchFamily="18" charset="0"/>
              </a:rPr>
              <a:t>года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  <a:cs typeface="Times New Roman" panose="02020603050405020304" pitchFamily="18" charset="0"/>
              </a:rPr>
              <a:t>– 18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Lucida Sans Unicode" pitchFamily="34" charset="0"/>
                <a:cs typeface="Times New Roman" pitchFamily="18" charset="0"/>
              </a:rPr>
              <a:t>2017 года - </a:t>
            </a:r>
            <a:r>
              <a:rPr lang="ru-RU" altLang="ru-RU" sz="1200" kern="0" dirty="0" smtClean="0">
                <a:solidFill>
                  <a:srgbClr val="000000"/>
                </a:solidFill>
                <a:latin typeface="Lucida Sans Unicode" pitchFamily="34" charset="0"/>
                <a:cs typeface="Times New Roman" pitchFamily="18" charset="0"/>
              </a:rPr>
              <a:t>29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2018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  –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2019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– 27                2020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 -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22</a:t>
            </a: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6019800"/>
            <a:ext cx="7694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Администрация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сельсовета в 2017 году приняла участие в краевом конкурсе «На лучшую организацию работы с населением в местной администрации»,  на уровне края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муниципальных образований, участников конкурса заняла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20-е место.</a:t>
            </a:r>
          </a:p>
        </p:txBody>
      </p:sp>
    </p:spTree>
    <p:extLst>
      <p:ext uri="{BB962C8B-B14F-4D97-AF65-F5344CB8AC3E}">
        <p14:creationId xmlns:p14="http://schemas.microsoft.com/office/powerpoint/2010/main" val="18266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5062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5800" y="556707"/>
            <a:ext cx="76962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2015 году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 официальный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сайт администрации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Березовского района Красноярского края в информационно-коммуникационной сети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Интернет.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На официальном сайте  размещается информация о деятельности администрации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сельсовета, нормативные правовые акты органов местного самоуправления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сельсовета,  в разделе «Новости»  публикуется информация  о событиях, мероприятиях, происходящих на территории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 прозрачность деятельности и всегда готовы к диалогу. Это означает, что любая информация, которой располагают органы местного самоуправления, открыта и доступна.</a:t>
            </a:r>
            <a:r>
              <a:rPr lang="ru-RU" sz="1200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сегодняшний день благодаря эффективному взаимодействию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 районными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СМИ у нас нет барьера между местной властью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населением,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официальный сайт администрации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сельсовета,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это те источники информации, где идет открытое информационное сопровождение деятельности администрации в целом. 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537" lvl="0" algn="just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2005 года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сельсовета является учредителем собственного официального печатного издания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«Ведомости органов местного самоуправления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сельсовета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которой публикуются нормативные правовые акты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сельсовета (не реже одного раза в три месяца), распространяется бесплатно, кроме того размещается на официальном сайте администрации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сельсовета, что дает возможность нашим жителям вернуться к просмотру в любое удобное время.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собственной газеты позволяет экономить бюджетные средства на опубликование НПА в районной газете.</a:t>
            </a:r>
          </a:p>
          <a:p>
            <a:pPr marL="109537" lvl="0" algn="just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defRPr/>
            </a:pP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228600"/>
            <a:ext cx="3233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информации населению</a:t>
            </a:r>
            <a:endParaRPr lang="ru-RU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9150" y="3733800"/>
            <a:ext cx="74676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С ОБРАЩЕНИЯМИ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ГРАЖДАН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Большое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внимание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уделялось работе с населением. Работа администрации планируется на текущее время и ближайшую перспективу. Важность дальнейшего развития местного самоуправления, где реализуется большая часть обязательств государства перед населением, постоянно подчеркивается как Президентом Российской Федерации, так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Губернатором Красноярского края.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Именно к местной власти в первую очередь обращаются граждане со своими проблемами, подталкивают власть к решению вопросов, дальнейшему развитию территории поселения. Многие проблемы были выявлены и решены в результате заявлений граждан и общения с ними на личном приеме. Если люди к нам обращаются, значит, надеются на помощь. Работа с обращениями граждан в Администрации проводилась в соответствии с Федеральным законом от 02.05.2006г. №59-ФЗ «О порядке рассмотрения обращений граждан Российской Федерации». Обращения поступали в администрацию по различным каналам: лично от заявителей, почтовыми отправлениями; по электронной почте. </a:t>
            </a:r>
            <a:endParaRPr lang="ru-RU" altLang="ru-RU" sz="1200" b="1" dirty="0">
              <a:solidFill>
                <a:srgbClr val="EB641B">
                  <a:lumMod val="50000"/>
                </a:srgb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r>
              <a:rPr lang="ru-RU" alt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2016 году в администрацию поселения поступило 129  письменных обращений,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году -114, 2018-116, в 2019 -128, за соответствующий период 2020 года – 64.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Спектр вопросов, с которыми обращались граждане в 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дминистрацию сельсовета,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целом остался стабильным и касался практически всех сторон жизни: это предоставление муниципальных услуг, благоустройство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территорий, проблемы в сфере ЖКХ, строительство и ремонт дорог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др.</a:t>
            </a:r>
            <a:endParaRPr lang="ru-RU" alt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6901775"/>
            <a:ext cx="503237" cy="26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1"/>
          <p:cNvSpPr>
            <a:spLocks noChangeArrowheads="1"/>
          </p:cNvSpPr>
          <p:nvPr/>
        </p:nvSpPr>
        <p:spPr bwMode="auto">
          <a:xfrm>
            <a:off x="827088" y="115888"/>
            <a:ext cx="770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AE1517"/>
                </a:solidFill>
              </a:rPr>
              <a:t>ЕЖЕГОДНЫЕ МЕРОПРИЯТИЯ ПОСЕЛЕНЧЕСКОГО ХАРАКТЕРА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4581" name="Picture 6" descr="http://magansk.ru/cache/preview/17ec150a2eae912ff659074e49d4e3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31" y="552450"/>
            <a:ext cx="2190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Прямоугольник 1"/>
          <p:cNvSpPr>
            <a:spLocks noChangeArrowheads="1"/>
          </p:cNvSpPr>
          <p:nvPr/>
        </p:nvSpPr>
        <p:spPr bwMode="auto">
          <a:xfrm>
            <a:off x="1177925" y="4299764"/>
            <a:ext cx="2122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270 лет  в с. </a:t>
            </a:r>
            <a:r>
              <a:rPr lang="ru-RU" sz="1200" b="1" dirty="0" err="1" smtClean="0">
                <a:solidFill>
                  <a:srgbClr val="005783"/>
                </a:solidFill>
              </a:rPr>
              <a:t>Маганск</a:t>
            </a:r>
            <a:endParaRPr lang="ru-RU" sz="1200" b="1" dirty="0" smtClean="0">
              <a:solidFill>
                <a:srgbClr val="005783"/>
              </a:solidFill>
            </a:endParaRPr>
          </a:p>
        </p:txBody>
      </p:sp>
      <p:pic>
        <p:nvPicPr>
          <p:cNvPr id="24584" name="Picture 10" descr="http://magansk.ru/cache/preview/efd81a41eb7117ebe8022e770fc70c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58" y="532785"/>
            <a:ext cx="2190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Прямоугольник 2"/>
          <p:cNvSpPr>
            <a:spLocks noChangeArrowheads="1"/>
          </p:cNvSpPr>
          <p:nvPr/>
        </p:nvSpPr>
        <p:spPr bwMode="auto">
          <a:xfrm>
            <a:off x="3697288" y="2206625"/>
            <a:ext cx="19551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12 июня – День России</a:t>
            </a:r>
          </a:p>
        </p:txBody>
      </p:sp>
      <p:pic>
        <p:nvPicPr>
          <p:cNvPr id="24586" name="Picture 7" descr="http://magansk.ru/cache/preview/82d746dad1a3559d8cae4ac63d4d03c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581025"/>
            <a:ext cx="2190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Прямоугольник 1"/>
          <p:cNvSpPr>
            <a:spLocks noChangeArrowheads="1"/>
          </p:cNvSpPr>
          <p:nvPr/>
        </p:nvSpPr>
        <p:spPr bwMode="auto">
          <a:xfrm>
            <a:off x="6227763" y="2228850"/>
            <a:ext cx="21907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      Митинг 9 мая </a:t>
            </a:r>
          </a:p>
        </p:txBody>
      </p:sp>
      <p:pic>
        <p:nvPicPr>
          <p:cNvPr id="24590" name="Picture 11" descr="http://magansk.ru/cache/preview/11bfac18ef26684fdb7bd23c01861eb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702175"/>
            <a:ext cx="21907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Прямоугольник 3"/>
          <p:cNvSpPr>
            <a:spLocks noChangeArrowheads="1"/>
          </p:cNvSpPr>
          <p:nvPr/>
        </p:nvSpPr>
        <p:spPr bwMode="auto">
          <a:xfrm>
            <a:off x="838200" y="6308725"/>
            <a:ext cx="31305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День местного самоуправления</a:t>
            </a:r>
          </a:p>
        </p:txBody>
      </p:sp>
      <p:pic>
        <p:nvPicPr>
          <p:cNvPr id="24592" name="Picture 5" descr="http://magansk.ru/cache/preview/0ce30b9332b7d3455d8d480956c51b7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605088"/>
            <a:ext cx="2190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Прямоугольник 4"/>
          <p:cNvSpPr>
            <a:spLocks noChangeArrowheads="1"/>
          </p:cNvSpPr>
          <p:nvPr/>
        </p:nvSpPr>
        <p:spPr bwMode="auto">
          <a:xfrm>
            <a:off x="6370638" y="4252913"/>
            <a:ext cx="16589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«Весенняя капель»</a:t>
            </a:r>
          </a:p>
        </p:txBody>
      </p:sp>
      <p:pic>
        <p:nvPicPr>
          <p:cNvPr id="24594" name="Picture 7" descr="http://magansk.ru/cache/preview/1ac40f7f1dbd50d489a6b0fe8b89b74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570413"/>
            <a:ext cx="2190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Прямоугольник 5"/>
          <p:cNvSpPr>
            <a:spLocks noChangeArrowheads="1"/>
          </p:cNvSpPr>
          <p:nvPr/>
        </p:nvSpPr>
        <p:spPr bwMode="auto">
          <a:xfrm>
            <a:off x="4090988" y="6205538"/>
            <a:ext cx="1204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«Масленица»</a:t>
            </a:r>
          </a:p>
        </p:txBody>
      </p:sp>
      <p:pic>
        <p:nvPicPr>
          <p:cNvPr id="24596" name="Picture 9" descr="i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49775"/>
            <a:ext cx="23177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7" name="Прямоугольник 6"/>
          <p:cNvSpPr>
            <a:spLocks noChangeArrowheads="1"/>
          </p:cNvSpPr>
          <p:nvPr/>
        </p:nvSpPr>
        <p:spPr bwMode="auto">
          <a:xfrm>
            <a:off x="6024563" y="6327775"/>
            <a:ext cx="17045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"Село мое родное!"</a:t>
            </a:r>
          </a:p>
        </p:txBody>
      </p:sp>
      <p:sp>
        <p:nvSpPr>
          <p:cNvPr id="24598" name="Прямоугольник 7"/>
          <p:cNvSpPr>
            <a:spLocks noChangeArrowheads="1"/>
          </p:cNvSpPr>
          <p:nvPr/>
        </p:nvSpPr>
        <p:spPr bwMode="auto">
          <a:xfrm>
            <a:off x="1049338" y="2225675"/>
            <a:ext cx="17141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5783"/>
                </a:solidFill>
              </a:rPr>
              <a:t>Фестиваль «Любо!»</a:t>
            </a:r>
          </a:p>
        </p:txBody>
      </p:sp>
      <p:pic>
        <p:nvPicPr>
          <p:cNvPr id="23" name="Picture 4" descr="C:\Users\Елена Валентиновна\Desktop\Для отчета главы за 2017\Фотогалерея Юбилей села\058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31" y="2462212"/>
            <a:ext cx="233521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F:\Фотоархив\Фото - Маганск\Троица. 2011.06.12\Изображение 06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91" y="2513012"/>
            <a:ext cx="2232917" cy="167798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6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6988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1" y="228600"/>
            <a:ext cx="779938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spcBef>
                <a:spcPct val="0"/>
              </a:spcBef>
              <a:defRPr/>
            </a:pPr>
            <a:r>
              <a:rPr lang="ru-RU" sz="1400" b="1" kern="50" dirty="0" smtClean="0">
                <a:solidFill>
                  <a:srgbClr val="C00000"/>
                </a:solidFill>
                <a:latin typeface="Times New Roman"/>
                <a:ea typeface="SimSun"/>
              </a:rPr>
              <a:t>ЗАКЛЮЧЕНИЕ</a:t>
            </a:r>
          </a:p>
          <a:p>
            <a:pPr indent="450215" algn="just" fontAlgn="base">
              <a:spcBef>
                <a:spcPct val="0"/>
              </a:spcBef>
              <a:defRPr/>
            </a:pPr>
            <a:endParaRPr lang="ru-RU" sz="1400" b="1" kern="50" dirty="0" smtClean="0">
              <a:solidFill>
                <a:srgbClr val="C00000"/>
              </a:solidFill>
              <a:latin typeface="Times New Roman"/>
              <a:ea typeface="SimSun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      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Анализируя итоги,  </a:t>
            </a:r>
            <a:r>
              <a:rPr lang="ru-RU" sz="1300" kern="50" dirty="0">
                <a:solidFill>
                  <a:srgbClr val="000000"/>
                </a:solidFill>
                <a:latin typeface="Times New Roman"/>
                <a:ea typeface="SimSun"/>
              </a:rPr>
              <a:t>не скрою, не всё из того, что планировалось, удалось сделать. 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Надо честно признать, что не было уделено достаточного финансирования  населенным пунктам </a:t>
            </a:r>
            <a:r>
              <a:rPr lang="ru-RU" sz="1300" kern="50" dirty="0" err="1" smtClean="0">
                <a:solidFill>
                  <a:srgbClr val="000000"/>
                </a:solidFill>
                <a:latin typeface="Times New Roman"/>
                <a:ea typeface="SimSun"/>
              </a:rPr>
              <a:t>Береть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, Брод, Урман, Верхняя </a:t>
            </a:r>
            <a:r>
              <a:rPr lang="ru-RU" sz="1300" kern="50" dirty="0" err="1" smtClean="0">
                <a:solidFill>
                  <a:srgbClr val="000000"/>
                </a:solidFill>
                <a:latin typeface="Times New Roman"/>
                <a:ea typeface="SimSun"/>
              </a:rPr>
              <a:t>Базаиха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, </a:t>
            </a:r>
            <a:r>
              <a:rPr lang="ru-RU" sz="1300" kern="50" dirty="0" err="1" smtClean="0">
                <a:solidFill>
                  <a:srgbClr val="000000"/>
                </a:solidFill>
                <a:latin typeface="Times New Roman"/>
                <a:ea typeface="SimSun"/>
              </a:rPr>
              <a:t>Жистык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, в которых очень много проблем. 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Однако </a:t>
            </a:r>
            <a:r>
              <a:rPr lang="ru-RU" sz="1300" kern="50" dirty="0">
                <a:solidFill>
                  <a:srgbClr val="000000"/>
                </a:solidFill>
                <a:latin typeface="Times New Roman"/>
                <a:ea typeface="SimSun"/>
              </a:rPr>
              <a:t>нельзя отрицать и того, что 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за пять лет  </a:t>
            </a:r>
            <a:r>
              <a:rPr lang="ru-RU" sz="1300" kern="50" dirty="0">
                <a:solidFill>
                  <a:srgbClr val="000000"/>
                </a:solidFill>
                <a:latin typeface="Times New Roman"/>
                <a:ea typeface="SimSun"/>
              </a:rPr>
              <a:t>немало сделано для будущего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.</a:t>
            </a:r>
            <a:r>
              <a:rPr lang="ru-RU" sz="1300" dirty="0">
                <a:solidFill>
                  <a:srgbClr val="444444"/>
                </a:solidFill>
                <a:latin typeface="Georgia"/>
                <a:ea typeface="Times New Roman"/>
              </a:rPr>
              <a:t> </a:t>
            </a:r>
            <a:r>
              <a:rPr lang="ru-RU" sz="1300" dirty="0">
                <a:latin typeface="Times New Roman" pitchFamily="18" charset="0"/>
                <a:ea typeface="Times New Roman"/>
                <a:cs typeface="Times New Roman" pitchFamily="18" charset="0"/>
              </a:rPr>
              <a:t>Любой человек, объективно оценивающий происходящие процессы, а не просто злопыхатель, который не приемлет ничего, в том числе и положительные моменты, не может не видеть того, что </a:t>
            </a:r>
            <a:r>
              <a:rPr lang="ru-RU" sz="13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Маганский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сельсовет  </a:t>
            </a:r>
            <a:r>
              <a:rPr lang="ru-RU" sz="1300" dirty="0">
                <a:latin typeface="Times New Roman" pitchFamily="18" charset="0"/>
                <a:ea typeface="Times New Roman"/>
                <a:cs typeface="Times New Roman" pitchFamily="18" charset="0"/>
              </a:rPr>
              <a:t>движется 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вперёд, достаточно вспомнить то, что пять лет назад в населенных пунктах светильники уличного освещения можно было на пальцах посчитать, объекты жилищно-коммунального хозяйства  (очистные сооружения) не соответствовали требованиям экологического законодательства, не уделялось достаточного внимания асфальтированию автомобильных </a:t>
            </a:r>
            <a:r>
              <a:rPr lang="ru-RU" sz="13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дорог, на нашей территории появилась пожарная часть.</a:t>
            </a:r>
            <a:endParaRPr lang="ru-RU" sz="13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Очень 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часто к  исполнительной власти возникает великое множество советов, критики, в том числе и критиканства, уверенного всезнайства.</a:t>
            </a:r>
            <a:r>
              <a:rPr lang="ru-RU" sz="13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Я с пониманием, даже с благодарностью отношусь к критике, тем более, что к власти всегда есть вопросы. Главное — чтобы критика была объективной, разумной и адекватной. Критиковать всегда просто, а вот проявить инициативу и сделать что-нибудь хорошее для окружающих гораздо сложнее, и поэтому, в основном, пыл критиканов, быстро угасает, когда их просишь принять участие, к примеру, в субботнике.  Люди, которые любят свое село, свой район, принимают в их благоустройстве активное участие, делают это молча, без лишних слов. К ним я испытываю чувство глубокого уважения и стараюсь оказывать  всяческое содействие. Должна  сказать, что   моей опорой и поддержкой </a:t>
            </a: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являлись  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старосты населенных пунктов в п. </a:t>
            </a:r>
            <a:r>
              <a:rPr lang="ru-RU" sz="1300" dirty="0" err="1">
                <a:solidFill>
                  <a:srgbClr val="000000"/>
                </a:solidFill>
                <a:latin typeface="Times New Roman"/>
                <a:ea typeface="Times New Roman"/>
              </a:rPr>
              <a:t>Береть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, п. Брод,  п. Урман  и Верхняя </a:t>
            </a:r>
            <a:r>
              <a:rPr lang="ru-RU" sz="1300" dirty="0" err="1">
                <a:solidFill>
                  <a:srgbClr val="000000"/>
                </a:solidFill>
                <a:latin typeface="Times New Roman"/>
                <a:ea typeface="Times New Roman"/>
              </a:rPr>
              <a:t>Базаиха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которых я бы хотела поблагодарить за безвозмездный труд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3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1300" dirty="0">
                <a:solidFill>
                  <a:srgbClr val="555555"/>
                </a:solidFill>
                <a:latin typeface="Helvetica"/>
                <a:ea typeface="Times New Roman"/>
              </a:rPr>
              <a:t> 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 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время работы на посту главы сельсовета было очень много моментов, которые меня радовали, вдохновляли  и заставляли двигаться вперед.  Главное заключается в том, что совместная работа администрации и жителей поселения должна быть направлена на достижение максимального эффекта по организации благоустроенной, комфортной жизни. </a:t>
            </a:r>
            <a:endParaRPr lang="ru-RU" sz="13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 fontAlgn="base"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Хочу </a:t>
            </a:r>
            <a:r>
              <a:rPr lang="ru-RU" sz="1300" dirty="0">
                <a:solidFill>
                  <a:srgbClr val="000000"/>
                </a:solidFill>
                <a:latin typeface="Times New Roman"/>
                <a:ea typeface="Times New Roman"/>
              </a:rPr>
              <a:t>выразить  искреннюю благодарность за работу, содействие и активное участие в общественной жизни активным жителям нашего </a:t>
            </a:r>
            <a:r>
              <a:rPr lang="ru-RU" sz="1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поселения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, депутатам, сотрудникам администрации, старостам</a:t>
            </a:r>
            <a:r>
              <a:rPr lang="ru-RU" sz="1300" kern="50" dirty="0">
                <a:solidFill>
                  <a:srgbClr val="000000"/>
                </a:solidFill>
                <a:latin typeface="Times New Roman"/>
                <a:ea typeface="SimSun"/>
              </a:rPr>
              <a:t>.</a:t>
            </a:r>
            <a:r>
              <a:rPr lang="ru-RU" sz="1300" kern="50" dirty="0" smtClean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endParaRPr lang="ru-RU" sz="1300" dirty="0" smtClean="0">
              <a:solidFill>
                <a:srgbClr val="000000"/>
              </a:solidFill>
              <a:latin typeface="Trebuchet MS"/>
              <a:ea typeface="Times New Roman"/>
              <a:cs typeface="Times New Roman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Спасибо всем за сотрудничество!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r>
              <a:rPr lang="ru-RU" altLang="ru-RU" sz="1300" dirty="0" smtClean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13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уважением, Глава </a:t>
            </a:r>
            <a:r>
              <a:rPr lang="ru-RU" altLang="ru-RU" sz="1300" dirty="0" err="1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300" dirty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300" dirty="0" smtClean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сельсовета </a:t>
            </a:r>
            <a:r>
              <a:rPr lang="ru-RU" altLang="ru-RU" sz="1300" dirty="0" err="1" smtClean="0">
                <a:solidFill>
                  <a:srgbClr val="2C2C2C"/>
                </a:solidFill>
                <a:latin typeface="Times New Roman" pitchFamily="18" charset="0"/>
                <a:cs typeface="Times New Roman" pitchFamily="18" charset="0"/>
              </a:rPr>
              <a:t>Е.В.Авдеева</a:t>
            </a:r>
            <a:endParaRPr lang="ru-RU" alt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215" algn="just" fontAlgn="base">
              <a:spcBef>
                <a:spcPct val="0"/>
              </a:spcBef>
              <a:defRPr/>
            </a:pPr>
            <a:r>
              <a:rPr lang="ru-RU" sz="1300" kern="50" dirty="0" smtClean="0">
                <a:solidFill>
                  <a:srgbClr val="000000"/>
                </a:solidFill>
                <a:latin typeface="Calibri"/>
                <a:ea typeface="SimSun"/>
              </a:rPr>
              <a:t> </a:t>
            </a:r>
            <a:endParaRPr lang="ru-RU" sz="1300" kern="50" dirty="0">
              <a:solidFill>
                <a:srgbClr val="000000"/>
              </a:solidFill>
              <a:latin typeface="Calibri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8647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684213" y="228600"/>
            <a:ext cx="828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Lucida Sans Unicode" pitchFamily="34" charset="0"/>
              </a:rPr>
              <a:t>Финансово-экономическая деятельность </a:t>
            </a:r>
            <a:r>
              <a:rPr lang="ru-RU" altLang="ru-RU" b="1" dirty="0" err="1" smtClean="0">
                <a:solidFill>
                  <a:srgbClr val="C00000"/>
                </a:solidFill>
                <a:latin typeface="Lucida Sans Unicode" pitchFamily="34" charset="0"/>
              </a:rPr>
              <a:t>Маганского</a:t>
            </a:r>
            <a:r>
              <a:rPr lang="ru-RU" altLang="ru-RU" b="1" dirty="0" smtClean="0">
                <a:solidFill>
                  <a:srgbClr val="C00000"/>
                </a:solidFill>
                <a:latin typeface="Lucida Sans Unicode" pitchFamily="34" charset="0"/>
              </a:rPr>
              <a:t> сельсовета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6D1014"/>
                </a:solidFill>
                <a:latin typeface="Lucida Sans Unicode" pitchFamily="34" charset="0"/>
              </a:rPr>
              <a:t>Основные характеристики бюджета за  период 2015-2020</a:t>
            </a:r>
            <a:endParaRPr lang="ru-RU" altLang="ru-RU" dirty="0" smtClean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386164"/>
              </p:ext>
            </p:extLst>
          </p:nvPr>
        </p:nvGraphicFramePr>
        <p:xfrm>
          <a:off x="914400" y="838200"/>
          <a:ext cx="7656513" cy="20878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</a:tblPr>
              <a:tblGrid>
                <a:gridCol w="1371600"/>
                <a:gridCol w="1066800"/>
                <a:gridCol w="1066800"/>
                <a:gridCol w="1066800"/>
                <a:gridCol w="1066800"/>
                <a:gridCol w="990600"/>
                <a:gridCol w="1027113"/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19094083,50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15643191,49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17526575,89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23123323,79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b="0" i="0" dirty="0" smtClean="0">
                          <a:effectLst/>
                          <a:latin typeface="Times New Roman"/>
                          <a:ea typeface="Times New Roman"/>
                        </a:rPr>
                        <a:t>19469025,32 </a:t>
                      </a:r>
                      <a:endParaRPr lang="ru-RU" sz="12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19583965,60</a:t>
                      </a:r>
                      <a:endParaRPr lang="ru-RU" sz="1200" b="0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06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16571114,12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17398250,21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18319268,58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20657795,30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20288304,56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21247423,54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52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(руб.)</a:t>
                      </a: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+2522969,38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+1755058,72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-792692,69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+2465528,49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mpd="sng">
                      <a:solidFill>
                        <a:srgbClr val="6666FF"/>
                      </a:solidFill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- 819279,24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6666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66FF"/>
                      </a:solidFill>
                    </a:lnT>
                    <a:lnB w="12700" cmpd="sng">
                      <a:solidFill>
                        <a:srgbClr val="6666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66FF"/>
                      </a:solidFill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532813" y="6669087"/>
            <a:ext cx="503237" cy="26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1381" y="2897187"/>
            <a:ext cx="7641432" cy="1143000"/>
          </a:xfrm>
        </p:spPr>
        <p:txBody>
          <a:bodyPr/>
          <a:lstStyle/>
          <a:p>
            <a:pPr algn="l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В таблице указаны суммы с учетом поступления субсидий из краевого бюджета в рамках участия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сельсовета  в государственных программах Красноярского края. 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Администрацией Березовского района ежегодно проводится мониторинг и оценка качества управления муниципальными финансами в поселениях Березовского района. В рейтинге   пяти сельских поселений администрация Маганского сельсовета  занимала в  2016 году – 5 место, а уже в 2017 году – 1 место, 2018-2019 – 2 место.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25" y="4132272"/>
            <a:ext cx="24881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660033"/>
                </a:solidFill>
                <a:latin typeface="Lucida Sans Unicode"/>
              </a:rPr>
              <a:t>МУНИЦИПАЛЬНЫЙ ЗАКАЗ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75" y="4440049"/>
            <a:ext cx="312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Закупки товаров, работ, услуг для муниципальных нужд администрацией </a:t>
            </a:r>
            <a:r>
              <a:rPr lang="ru-RU" sz="1200" dirty="0" err="1">
                <a:solidFill>
                  <a:prstClr val="black"/>
                </a:solidFill>
                <a:latin typeface="Lucida Sans Unicode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 сельсовета осуществлялись </a:t>
            </a:r>
            <a:r>
              <a:rPr lang="ru-RU" sz="1200" dirty="0">
                <a:solidFill>
                  <a:prstClr val="black"/>
                </a:solidFill>
                <a:latin typeface="Lucida Sans Unicode"/>
                <a:ea typeface="Times New Roman"/>
                <a:cs typeface="Times New Roman"/>
              </a:rPr>
              <a:t>в соответствии с требованиями  Федерального закона от 05.04.2013 г. №44-ФЗ «О контрактной системе в сфере закупок товаров, работ, услуг для обеспечения государственных  и муниципальных нужд».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91000" y="4005200"/>
            <a:ext cx="3765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Lucida Sans Unicode"/>
                <a:ea typeface="Times New Roman"/>
                <a:cs typeface="Times New Roman"/>
              </a:rPr>
              <a:t>Заключено муниципальных контрактов:</a:t>
            </a:r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013171"/>
              </p:ext>
            </p:extLst>
          </p:nvPr>
        </p:nvGraphicFramePr>
        <p:xfrm>
          <a:off x="4197462" y="4353997"/>
          <a:ext cx="4114800" cy="2111096"/>
        </p:xfrm>
        <a:graphic>
          <a:graphicData uri="http://schemas.openxmlformats.org/drawingml/2006/table">
            <a:tbl>
              <a:tblPr firstRow="1" bandRow="1"/>
              <a:tblGrid>
                <a:gridCol w="1420125"/>
                <a:gridCol w="1094475"/>
                <a:gridCol w="1600200"/>
              </a:tblGrid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       год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количество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сумма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/>
                    </a:solidFill>
                  </a:tcPr>
                </a:tc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 2015 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45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9 395 921,25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40000"/>
                      </a:srgbClr>
                    </a:solidFill>
                  </a:tcPr>
                </a:tc>
              </a:tr>
              <a:tr h="2755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 2016 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63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1050" dirty="0" smtClean="0"/>
                        <a:t>            7 654 331,28</a:t>
                      </a:r>
                      <a:endParaRPr lang="ru-RU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</a:tr>
              <a:tr h="258061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2017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0" marR="91470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FF0000"/>
                          </a:solidFill>
                        </a:rPr>
                        <a:t>53</a:t>
                      </a:r>
                      <a:endParaRPr lang="ru-RU" sz="1050" dirty="0">
                        <a:solidFill>
                          <a:srgbClr val="FF0000"/>
                        </a:solidFill>
                      </a:endParaRPr>
                    </a:p>
                  </a:txBody>
                  <a:tcPr marL="91470" marR="91470" marT="45726" marB="45726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FF0000"/>
                          </a:solidFill>
                        </a:rPr>
                        <a:t>9 842 529,73</a:t>
                      </a:r>
                      <a:endParaRPr lang="ru-RU" sz="1050" dirty="0">
                        <a:solidFill>
                          <a:srgbClr val="FF0000"/>
                        </a:solidFill>
                      </a:endParaRPr>
                    </a:p>
                  </a:txBody>
                  <a:tcPr marL="91470" marR="91470" marT="45726" marB="45726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2018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0" marR="91470" marT="45764" marB="45764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 marL="91470" marR="91470" marT="45764" marB="4576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7702869,73</a:t>
                      </a:r>
                    </a:p>
                  </a:txBody>
                  <a:tcPr marL="91470" marR="91470" marT="45764" marB="4576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2019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0" marR="91470" marT="45764" marB="45764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FF0000"/>
                          </a:solidFill>
                        </a:rPr>
                        <a:t>99</a:t>
                      </a:r>
                      <a:endParaRPr lang="ru-RU" sz="1050" dirty="0">
                        <a:solidFill>
                          <a:srgbClr val="FF0000"/>
                        </a:solidFill>
                      </a:endParaRPr>
                    </a:p>
                  </a:txBody>
                  <a:tcPr marL="91470" marR="91470" marT="45764" marB="4576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FF0000"/>
                          </a:solidFill>
                        </a:rPr>
                        <a:t> 9 671 379,28</a:t>
                      </a:r>
                    </a:p>
                  </a:txBody>
                  <a:tcPr marL="91470" marR="91470" marT="45764" marB="4576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</a:tr>
              <a:tr h="371983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C00000"/>
                          </a:solidFill>
                        </a:rPr>
                        <a:t>2020 (на 01.09.2020)</a:t>
                      </a:r>
                      <a:endParaRPr lang="ru-RU" sz="105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0" marR="91470" marT="45764" marB="45764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ru-RU" sz="1050" dirty="0">
                        <a:solidFill>
                          <a:srgbClr val="FF0000"/>
                        </a:solidFill>
                      </a:endParaRPr>
                    </a:p>
                  </a:txBody>
                  <a:tcPr marL="91470" marR="91470" marT="45764" marB="4576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FF0000"/>
                          </a:solidFill>
                        </a:rPr>
                        <a:t>7439010,80</a:t>
                      </a:r>
                    </a:p>
                  </a:txBody>
                  <a:tcPr marL="91470" marR="91470" marT="45764" marB="4576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4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674" y="228600"/>
            <a:ext cx="8315325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DA1F28">
                  <a:lumMod val="50000"/>
                </a:srgb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DA1F28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Поступления </a:t>
            </a:r>
            <a:r>
              <a:rPr lang="ru-RU" sz="1200" b="1" dirty="0">
                <a:solidFill>
                  <a:srgbClr val="DA1F28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бюджет Маганского сельсовета в рамках Краевых </a:t>
            </a:r>
            <a:r>
              <a:rPr lang="ru-RU" sz="1200" b="1" dirty="0" smtClean="0">
                <a:solidFill>
                  <a:srgbClr val="DA1F28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государственных программ, в которых </a:t>
            </a:r>
            <a:r>
              <a:rPr lang="ru-RU" sz="1200" b="1" dirty="0" err="1" smtClean="0">
                <a:solidFill>
                  <a:srgbClr val="DA1F28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Маганский</a:t>
            </a:r>
            <a:r>
              <a:rPr lang="ru-RU" sz="1200" b="1" dirty="0" smtClean="0">
                <a:solidFill>
                  <a:srgbClr val="DA1F28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сельсовет принимает ежегодное  участие   (руб.)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DA1F28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</a:t>
            </a:r>
            <a:endParaRPr lang="ru-RU" sz="1200" dirty="0">
              <a:solidFill>
                <a:srgbClr val="DA1F28">
                  <a:lumMod val="50000"/>
                </a:srgb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33408"/>
              </p:ext>
            </p:extLst>
          </p:nvPr>
        </p:nvGraphicFramePr>
        <p:xfrm>
          <a:off x="463344" y="838200"/>
          <a:ext cx="8337755" cy="3957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078"/>
                <a:gridCol w="793648"/>
                <a:gridCol w="838200"/>
                <a:gridCol w="914400"/>
                <a:gridCol w="882752"/>
                <a:gridCol w="914400"/>
                <a:gridCol w="892277"/>
              </a:tblGrid>
              <a:tr h="44112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 краевой  государственной</a:t>
                      </a:r>
                      <a:r>
                        <a:rPr lang="ru-RU" sz="12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программы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2015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9701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транспортной системы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4 032 297 </a:t>
                      </a:r>
                    </a:p>
                    <a:p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1787 000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5 566 560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3 859 100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3 233 925,15</a:t>
                      </a:r>
                    </a:p>
                    <a:p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2550000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98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Грант Губернатора Красноярского края «Жители за чистоту и благоустройство!»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664 600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440 430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606 300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75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«Предупреждение, спасение, помощь населению Красноярского края в чрезвычайных ситуациях»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76 787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76 787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76 787</a:t>
                      </a:r>
                    </a:p>
                    <a:p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115 180</a:t>
                      </a:r>
                      <a:endParaRPr kumimoji="0" lang="ru-RU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191968</a:t>
                      </a:r>
                    </a:p>
                    <a:p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7580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Грант Губернатора Красноярского края «Инициатива жителей- эффективность в работе»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350 000</a:t>
                      </a:r>
                    </a:p>
                    <a:p>
                      <a:pPr algn="ctr"/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3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«Поддержка местных инициатив»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656 280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1491841,00 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33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«Модернизация и ремонт объектов ЖКХ»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2 550 000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981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4 696 897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1 863 787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6 083 777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7 092 187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70" marB="45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4 355 385</a:t>
                      </a:r>
                    </a:p>
                  </a:txBody>
                  <a:tcPr marL="91439" marR="91439" marT="45770" marB="45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4 233 809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536" y="525780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таблице представлено по годам поступление средств субсидии в бюджет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аганского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сельсовета в рамках краевых государственных программ Красноярского края. Получение  краевых средств это результат кропотливой работы администрации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сельсовета по подготовке заявок на участие в краевых программах, проектно-сметной документации, пояснительных записок, работе с населением. Бюджет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аганского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сельсовета дотационный и получение  краевых средств  позволило  на территории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сельсовета решить многие проблемы социального характера, проблемы  ветхих объектов ЖКХ.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825"/>
            <a:ext cx="914400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600" y="-9525"/>
            <a:ext cx="7467601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444444"/>
                </a:solidFill>
                <a:latin typeface="Georgia"/>
                <a:ea typeface="Times New Roman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Lucida Sans Unicode"/>
              </a:rPr>
              <a:t>Основные направления деятельности в отчетном  периоде: достигнутые </a:t>
            </a:r>
            <a:r>
              <a:rPr lang="ru-RU" sz="1600" b="1" dirty="0" smtClean="0">
                <a:solidFill>
                  <a:srgbClr val="C00000"/>
                </a:solidFill>
                <a:latin typeface="Lucida Sans Unicode"/>
              </a:rPr>
              <a:t>результаты</a:t>
            </a:r>
            <a:endParaRPr lang="ru-RU" sz="1200" b="1" i="1" dirty="0" smtClean="0">
              <a:solidFill>
                <a:srgbClr val="C00000"/>
              </a:solidFill>
              <a:latin typeface="Georgia"/>
              <a:ea typeface="Times New Roman"/>
            </a:endParaRPr>
          </a:p>
          <a:p>
            <a:endParaRPr lang="ru-RU" sz="1200" b="1" i="1" dirty="0" smtClean="0">
              <a:solidFill>
                <a:srgbClr val="444444"/>
              </a:solidFill>
              <a:latin typeface="Georgia"/>
              <a:ea typeface="Times New Roman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</a:t>
            </a:r>
            <a:r>
              <a:rPr lang="ru-RU" sz="1200" dirty="0" smtClean="0">
                <a:solidFill>
                  <a:srgbClr val="444444"/>
                </a:solidFill>
                <a:latin typeface="Georgia"/>
                <a:ea typeface="Times New Roman"/>
              </a:rPr>
              <a:t/>
            </a:r>
            <a:br>
              <a:rPr lang="ru-RU" sz="1200" dirty="0" smtClean="0">
                <a:solidFill>
                  <a:srgbClr val="444444"/>
                </a:solidFill>
                <a:latin typeface="Georgia"/>
                <a:ea typeface="Times New Roman"/>
              </a:rPr>
            </a:b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Проблемы  благоустройства на территории  сельсовета копились годами и решить эти проблемы  одномоментно в девяти населенных пунктах невозможно по объективным причинам, в том числе и потому что бюджет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сельсовета всегда был и остается дотационным. Это означает, что большую часть финансирования мы получаем в виде дотаций  от других уровней бюджетов – край и район.</a:t>
            </a:r>
          </a:p>
          <a:p>
            <a:pPr algn="ctr" fontAlgn="base">
              <a:spcAft>
                <a:spcPts val="18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Но несмотря на это  мы ни одного года не сидели сложа руки.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Все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эти пять лет мы ежегодно принимали участие в краевых государственных программах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Красноярского края с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различными проектами по благоустройству,   реализовывали муниципальные программы, при этом  невыполнимых обещаний старались не давать. 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Пять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лет - много это или мало? На первый взгляд много, но для развития муниципального образования  это небольшой срок, и в своем отчете за период с 2015 по 2020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год – это срок моих полномочий в должности  главы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сельсовета,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 постараюсь рассказать об основных  направлениях деятельности  администрации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Маганского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сельсовета и достигнутых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результатах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сфере благоустройства территории.</a:t>
            </a:r>
          </a:p>
          <a:p>
            <a:pPr algn="ctr" fontAlgn="base">
              <a:spcAft>
                <a:spcPts val="18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Проблема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благоустройства — это не только финансы, но и человеческий фактор. Любому неравнодушному жителю, конечно, хочется, чтобы на улицах было чисто, но для этого необходима активность и самих сельчан.   </a:t>
            </a:r>
          </a:p>
          <a:p>
            <a:pPr algn="just" fontAlgn="base">
              <a:spcAft>
                <a:spcPts val="12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Ведь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насколько ухоженным, благоустроенным будет выглядеть каждый населенный пункт, напрямую зависит от воли, энергии, а также от заинтересованности и энтузиазма населения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algn="just" fontAlgn="base">
              <a:spcAft>
                <a:spcPts val="120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Для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выполнения каждого из этапов благоустройства необходимо проделать большую подготовительную работу, невидимую для глаз обычного жителя. К примеру, для того, чтобы осуществить ремонт дороги или муниципального здания, необходимо подготовить проектно-сметную документацию, оформить правоустанавливающие документы, провести торги, и только после этого приступить к ремонту.</a:t>
            </a:r>
            <a:b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    Особое внимание к оформлению правоустанавливающих документов на объекты муниципальной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собственности,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так как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сейчас 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осуществлять ремонт без них невозможно. Оформление земельных участков, а также недвижимости, являющейся муниципальной собственностью, требует затрат, как материальных, так и временных. Жители поселения должны знать и понимать, что в том числе и поэтому сделать «всё и сразу»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невозможно.</a:t>
            </a:r>
            <a:endParaRPr lang="ru-RU" sz="12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 fontAlgn="base">
              <a:spcAft>
                <a:spcPts val="12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</a:t>
            </a:r>
            <a:endParaRPr lang="ru-RU" sz="1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435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" y="-109921"/>
            <a:ext cx="9144000" cy="69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2905126" y="963568"/>
            <a:ext cx="5536994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отчетном периоде особое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внимание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уделялось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внешнему облику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населенных пунктов.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Освещенные улицы – это безопасность и комфортность проживания.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отчетном периоде трижды выигрывала  Грант Губернатора Красноярского края «Жители за чистоту и благоустройство!» (2015,2017) и «Инициатива жителей-эффективность в работе!» (2019) с проектом «Родному селу-светлые улицы».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2015  год  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Грант Губернатора Красноярского края - «Жители за чистоту и благоустройство!»</a:t>
            </a: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2015 году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результате участия в краевом конкурсе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получила Грант Губернатора Красноярского края «Жители – за чистоту и благоустройство» на реализацию проекта «Родному селу-светлые улицы» в сумме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664 600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рублей. На средства гранта было построено 1,5 км линии уличного освещения в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с.Маганск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по ул. Советская, Подгорная, Целинная, установлено 40 светильников. Дополнительно за счет средств местного бюджета было установлено еще 10 светильников.</a:t>
            </a:r>
          </a:p>
          <a:p>
            <a:pPr lvl="0" algn="just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2016 году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построено 2,2 км  линии уличного освещения в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с.Маганск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 ул. Совхозная и пер. Партизанский, муниципальный контракт на сумму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490 000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 ( средства краевого бюджета), установлено 19 современных светодиодных светильников. Улицу Совхозную и пер. Партизанский освещают 27 светильников, 8 из которых дополнительно  установлено за счет средств местного бюджета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5" descr="Photo0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3" y="907197"/>
            <a:ext cx="2153417" cy="20309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228600">
              <a:srgbClr val="39639D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95601" y="4040917"/>
            <a:ext cx="5159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В  2015 году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пос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Березовский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установлено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 светодиодных светильников уличного освещения.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Муниципальный контракт на сумму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500 059,09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рублей ( средства краевого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бюджета на содержание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улично-дорожной сети).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IMG_15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3" y="3429000"/>
            <a:ext cx="215341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39639D">
                <a:satMod val="175000"/>
                <a:alpha val="40000"/>
              </a:srgbClr>
            </a:glow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457200" y="76200"/>
            <a:ext cx="8339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C00000"/>
                </a:solidFill>
                <a:latin typeface="Georgia"/>
                <a:ea typeface="Times New Roman"/>
              </a:rPr>
              <a:t>Что  сделано в сфере благоустройства территории поселения ?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ctr"/>
            <a:endParaRPr lang="ru-RU" sz="1600" b="1" dirty="0" smtClean="0">
              <a:solidFill>
                <a:srgbClr val="EB641B">
                  <a:lumMod val="50000"/>
                </a:srgbClr>
              </a:solidFill>
              <a:latin typeface="Lucida Sans Unicode"/>
            </a:endParaRPr>
          </a:p>
          <a:p>
            <a:pPr lvl="0" algn="ctr"/>
            <a:r>
              <a:rPr lang="ru-RU" sz="1600" b="1" dirty="0" smtClean="0">
                <a:solidFill>
                  <a:srgbClr val="EB641B">
                    <a:lumMod val="50000"/>
                  </a:srgbClr>
                </a:solidFill>
                <a:latin typeface="Lucida Sans Unicode"/>
              </a:rPr>
              <a:t>УЛИЧНОЕ ОСВЕЩЕНИЕ  НАСЕЛЕННЫХ ПУНКТОВ </a:t>
            </a:r>
            <a:endParaRPr lang="ru-RU" sz="1600" b="1" dirty="0">
              <a:solidFill>
                <a:srgbClr val="EB641B">
                  <a:lumMod val="50000"/>
                </a:srgbClr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5853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250"/>
            <a:ext cx="9144000" cy="69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C:\Users\Елена Валентиновна\Desktop\Для отчета главы за 2017\уличное Ленина Жители за чистоту и благоустройство\S0808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4" y="152400"/>
            <a:ext cx="2545069" cy="220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3247563" y="449164"/>
            <a:ext cx="526066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 год  - Грант Губернатора Красноярского края - «Жители за чистоту и благоустройство!»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В 2017 году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выиграла Грант Губернатора Красноярского края «Жители за чистоту и благоустройство!» в размере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440 430 рублей 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реализацию проекта «Родному селу – светлые улицы».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В августе  в рамках реализации проекта установлено современное светодиодное наружное освещение на улице Ленина в с.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Всего установлен 21 светильник.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2" name="Picture 13" descr="ул. Трактовая  в вечернее время 22 светильн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4" y="2490014"/>
            <a:ext cx="2545069" cy="204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89785" y="2590800"/>
            <a:ext cx="517622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 2018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местного бюджета </a:t>
            </a:r>
            <a:r>
              <a:rPr lang="ru-RU" alt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направлено </a:t>
            </a:r>
            <a:r>
              <a:rPr lang="ru-RU" alt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371 345 руб</a:t>
            </a:r>
            <a:r>
              <a:rPr lang="ru-RU" alt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устройство  уличного </a:t>
            </a:r>
            <a:r>
              <a:rPr lang="ru-RU" alt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освещения в пос. Березовский.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Выполнены работы по замене </a:t>
            </a:r>
            <a:r>
              <a:rPr lang="ru-RU" alt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динатриевых</a:t>
            </a:r>
            <a:r>
              <a:rPr lang="ru-RU" alt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ламп на  46 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светодиодных светильников уличного освещения  </a:t>
            </a:r>
            <a:r>
              <a:rPr lang="ru-RU" alt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улицам Клубничная, Лесная, Строителей КрАЗа, Нагорная, Пионерская.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Елена Валентиновна\Desktop\Desktop\Для отчета за 2019 год\Инициатива жителей - эффективность в работе 27.08.2019\Монтаж светильников УО п. Березовский ул. Трактов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4" y="4611026"/>
            <a:ext cx="2612539" cy="21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56589" y="3831431"/>
            <a:ext cx="51762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2019 год   -   ГРАНТ ГУБЕРНАТОРА КРАСНОЯРСКОГО КРАЯ - </a:t>
            </a:r>
            <a:endParaRPr lang="ru-RU" alt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ИНИЦИАТИВА ЖИТЕЛЕЙ – ЭФФЕКТИВНОСТЬ В  РАБОТЕ</a:t>
            </a:r>
            <a:r>
              <a:rPr lang="ru-RU" alt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выиграла Грант Губернатора Красноярского края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«Инициатива жителей – эффективность в работе»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размере 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350 000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 на реализацию проекта «Родному селу – светлые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улицы», </a:t>
            </a:r>
            <a:r>
              <a:rPr lang="ru-RU" sz="1200" dirty="0">
                <a:solidFill>
                  <a:srgbClr val="34343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25 000 рублей  добавила администрация сельсовета из местного бюджета</a:t>
            </a:r>
            <a:r>
              <a:rPr lang="ru-RU" sz="1200" dirty="0" smtClean="0">
                <a:solidFill>
                  <a:srgbClr val="343434"/>
                </a:solidFill>
                <a:latin typeface="Calibri"/>
                <a:ea typeface="Calibri"/>
                <a:cs typeface="Times New Roman"/>
              </a:rPr>
              <a:t>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рамках реализации проекта установлено современное светодиодное наружное освещение на улице Трактовая  в  п. Березовский. Всего установлено  900 метров  линии уличного освещения и 30  светодиодных светильников.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 Валентиновна\Desktop\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32813" y="6669088"/>
            <a:ext cx="503237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5" name="Picture 15" descr="DSCF84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2" y="1455509"/>
            <a:ext cx="258865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4675" y="1271068"/>
            <a:ext cx="5509973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В 2019 году 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Маганский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 получил субсидию из краевого бюджета 656 280 рублей на реализацию проекта «Модернизация уличного освещения  в д.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Свищево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 В программе ППМИ </a:t>
            </a:r>
            <a:r>
              <a:rPr lang="ru-RU" sz="115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Маганский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 принимал участие впервые. Была проведена очень большая работа с жителями, юридическими лицами и индивидуальными предпринимателями по участию в реализации программы, по подготовке заявки для участия в ППМИ.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 проведен электронный аукцион и согласно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муниципального контракта выполнены работы по  монтажу  3,7 км  провода и  64 –х светильников по улицам Колхозная, Октябрьская, Зеленая, Складская, Железнодорожная. На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экономию, образовавшуюся в результате проведенного электронного аукциона, 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дополнительно установлено еще  0,7 км провода и 8 светодиодных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светильников по ул. Железнодорожная.</a:t>
            </a:r>
            <a:endParaRPr lang="ru-RU" sz="11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Добровольные  пожертвования на реализацию проекта «Модернизация уличного освещения в д. </a:t>
            </a:r>
            <a:r>
              <a:rPr lang="ru-RU" sz="115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Свищево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составили 113 000 рублей: </a:t>
            </a:r>
            <a:r>
              <a:rPr lang="ru-RU" sz="115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в.т.ч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. юридические лица – 60 000 рублей, физические лица – 53 000 рублей.</a:t>
            </a:r>
          </a:p>
        </p:txBody>
      </p:sp>
      <p:pic>
        <p:nvPicPr>
          <p:cNvPr id="17" name="Picture 2" descr="C:\Users\Елена Валентиновна\Desktop\Для отчета за 2020\ППМИ-2020 Радуга ВСЕ МАТЕРИАЛЫ\Главная - новости ППМИ 05.08.2020\11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52400"/>
            <a:ext cx="4724400" cy="7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1997" y="3983737"/>
            <a:ext cx="7770816" cy="268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altLang="ru-RU" sz="11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году 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местного бюджета </a:t>
            </a:r>
            <a:r>
              <a:rPr lang="ru-RU" altLang="ru-RU" sz="11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392 967 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 направлено  на устройство  уличного освещения. Установлено 28 светодиодных светильников уличного освещения в с. </a:t>
            </a:r>
            <a:r>
              <a:rPr lang="ru-RU" altLang="ru-RU" sz="11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1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в.т.ч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по ул.  Трактовая  - 6, ул. Советская- 4, ул. Подгорная- 3, пер. </a:t>
            </a:r>
            <a:r>
              <a:rPr lang="ru-RU" altLang="ru-RU" sz="11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Щетинкина</a:t>
            </a:r>
            <a:r>
              <a:rPr lang="ru-RU" alt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- 3, пер. Новостройки – 5, ул. Совхозная – 7. </a:t>
            </a:r>
            <a:endParaRPr lang="ru-RU" altLang="ru-RU" sz="1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400" b="1" u="sng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Всего 317 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светодиодных  светильников наружного освещения на сегодняшний день освещает улицы населенных пунктов, в том числе с.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135, п. Березовский  -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110,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Свищево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72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общей сложности на  модернизацию уличного освещения в населенных пунктах </a:t>
            </a:r>
            <a:r>
              <a:rPr lang="ru-RU" altLang="ru-RU" sz="1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сельсовета за период  2015-2020 год  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израсходовано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000 рублей.  В основном это  средства краевого бюджета, полученные в результате побед в грантах  Губернатора Красноярского края, краевой программе «Поддержка местных инициатив», краевые  средства на содержание УДС </a:t>
            </a:r>
            <a:r>
              <a:rPr lang="ru-RU" altLang="ru-RU" sz="1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Маганского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сельсовета, а также средства местного бюджета.</a:t>
            </a:r>
            <a:endParaRPr lang="ru-RU" alt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При обустройстве уличного освещения приоритет был отдан  крупным населенным пунктам в первую очередь. Мы не собираемся на этом останавливаться, потому что на сегодняшний день в п. Урман, п. Брод, п.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Береть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п. Верхняя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Базаиха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п.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Жистык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уличного освещения нет совсем. В настоящее время заключен муниципальный контракт на обустройство уличного освещения в п. Урман. 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0598" y="932514"/>
            <a:ext cx="7389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DA1F28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b="1" dirty="0" smtClean="0">
                <a:solidFill>
                  <a:srgbClr val="DA1F28">
                    <a:lumMod val="50000"/>
                  </a:srgbClr>
                </a:solidFill>
                <a:latin typeface="Lucida Sans Unicode"/>
              </a:rPr>
              <a:t>2019 год –  участие в краевой  Программе «Поддержка местных инициатив»</a:t>
            </a:r>
            <a:endParaRPr lang="ru-RU" sz="1400" b="1" dirty="0">
              <a:solidFill>
                <a:srgbClr val="DA1F28">
                  <a:lumMod val="50000"/>
                </a:srgbClr>
              </a:solidFill>
              <a:latin typeface="Lucida Sans Unicod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9342" y="3422263"/>
            <a:ext cx="2938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kern="0" dirty="0">
                <a:solidFill>
                  <a:srgbClr val="000000"/>
                </a:solidFill>
              </a:rPr>
              <a:t>д</a:t>
            </a:r>
            <a:r>
              <a:rPr lang="ru-RU" sz="1200" kern="0" dirty="0" smtClean="0">
                <a:solidFill>
                  <a:srgbClr val="000000"/>
                </a:solidFill>
              </a:rPr>
              <a:t>. </a:t>
            </a:r>
            <a:r>
              <a:rPr lang="ru-RU" sz="1200" kern="0" dirty="0" err="1" smtClean="0">
                <a:solidFill>
                  <a:srgbClr val="000000"/>
                </a:solidFill>
              </a:rPr>
              <a:t>Свищево</a:t>
            </a:r>
            <a:r>
              <a:rPr lang="ru-RU" sz="1200" kern="0" dirty="0" smtClean="0">
                <a:solidFill>
                  <a:srgbClr val="000000"/>
                </a:solidFill>
              </a:rPr>
              <a:t> установка светильников 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6700</TotalTime>
  <Words>5926</Words>
  <Application>Microsoft Office PowerPoint</Application>
  <PresentationFormat>Экран (4:3)</PresentationFormat>
  <Paragraphs>490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Открытая</vt:lpstr>
      <vt:lpstr>Modèle par défaut</vt:lpstr>
      <vt:lpstr>1_Modèle par défaut</vt:lpstr>
      <vt:lpstr>2_Modèle par défaut</vt:lpstr>
      <vt:lpstr>3_Modèle par défaut</vt:lpstr>
      <vt:lpstr>4_Modèle par défaut</vt:lpstr>
      <vt:lpstr>5_Modèle par défaut</vt:lpstr>
      <vt:lpstr>6_Modèle par défaut</vt:lpstr>
      <vt:lpstr>7_Modèle par défaut</vt:lpstr>
      <vt:lpstr>8_Modèle par défaut</vt:lpstr>
      <vt:lpstr>10_Modèle par défaut</vt:lpstr>
      <vt:lpstr>Презентация PowerPoint</vt:lpstr>
      <vt:lpstr>Презентация PowerPoint</vt:lpstr>
      <vt:lpstr>Презентация PowerPoint</vt:lpstr>
      <vt:lpstr>      В таблице указаны суммы с учетом поступления субсидий из краевого бюджета в рамках участия Маганского сельсовета  в государственных программах Красноярского края.         Администрацией Березовского района ежегодно проводится мониторинг и оценка качества управления муниципальными финансами в поселениях Березовского района. В рейтинге   пяти сельских поселений администрация Маганского сельсовета  занимала в  2016 году – 5 место, а уже в 2017 году – 1 место, 2018-2019 – 2 место.</vt:lpstr>
      <vt:lpstr>  В таблице представлено по годам поступление средств субсидии в бюджет Маганского сельсовета в рамках краевых государственных программ Красноярского края. Получение  краевых средств это результат кропотливой работы администрации Маганского сельсовета по подготовке заявок на участие в краевых программах, проектно-сметной документации, пояснительных записок, работе с населением. Бюджет Маганского сельсовета дотационный и получение  краевых средств  позволило  на территории Маганского сельсовета решить многие проблемы социального характера, проблемы  ветхих объектов ЖКХ.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Ежегодно на территории проводятся  весенние и осенние субботники по благоустройству.   В летний период постоянно проводится обкашивание обочин автомобильных дорог местного значения от сорной растительности, обкашивание общественных территорий – территория СДК, водонапорной башни в с. Маганск, высаживаются цветы возле администрации, возле памятника, Маганского СДК.  К большому сожалению жители не очень активно либо вообще не  принимают участие в таких субботниках. </vt:lpstr>
      <vt:lpstr>Презентация PowerPoint</vt:lpstr>
      <vt:lpstr>Презентация PowerPoint</vt:lpstr>
      <vt:lpstr>п. Березовский ул. Пионерская,2015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В период 2018-2019 проводились  противопаводковые  работы  в с. Маганск , в результате чего исключено подтопление жилых домов по ул. Совхозная, в пос. Верхняя Базаиха, где во время перепада температур в зимний период происходит  подтопление жилых домов по ул. Таежная.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The World Bank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поддержки местных инициатив (ППМИ) в регионах России:  роль Всемирного банка</dc:title>
  <dc:creator>Anna Sukhova</dc:creator>
  <cp:lastModifiedBy>Елена Валентиновна</cp:lastModifiedBy>
  <cp:revision>432</cp:revision>
  <cp:lastPrinted>2020-09-08T08:52:56Z</cp:lastPrinted>
  <dcterms:created xsi:type="dcterms:W3CDTF">2013-05-20T08:17:02Z</dcterms:created>
  <dcterms:modified xsi:type="dcterms:W3CDTF">2020-12-10T15:35:33Z</dcterms:modified>
</cp:coreProperties>
</file>